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49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46"/>
            <a:ext cx="9143999" cy="102742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0007" y="0"/>
            <a:ext cx="4743992" cy="60007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088505" cy="102057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749" y="52451"/>
            <a:ext cx="9145638" cy="9017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3527" y="715136"/>
            <a:ext cx="8340090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3603" y="2562555"/>
            <a:ext cx="8151495" cy="2628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315211" y="0"/>
            <a:ext cx="7153656" cy="3998976"/>
            <a:chOff x="1315211" y="0"/>
            <a:chExt cx="7153656" cy="3998976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5211" y="0"/>
              <a:ext cx="7153656" cy="39989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67227" y="0"/>
              <a:ext cx="3526536" cy="24841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37182" y="772159"/>
            <a:ext cx="5728970" cy="10033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91185" marR="5080" indent="-579120">
              <a:lnSpc>
                <a:spcPct val="100299"/>
              </a:lnSpc>
              <a:spcBef>
                <a:spcPts val="90"/>
              </a:spcBef>
            </a:pPr>
            <a:r>
              <a:rPr sz="3200" b="1" spc="-5" dirty="0">
                <a:latin typeface="Constantia"/>
                <a:cs typeface="Constantia"/>
              </a:rPr>
              <a:t>Ав</a:t>
            </a:r>
            <a:r>
              <a:rPr sz="3200" b="1" spc="-35" dirty="0">
                <a:latin typeface="Constantia"/>
                <a:cs typeface="Constantia"/>
              </a:rPr>
              <a:t>т</a:t>
            </a:r>
            <a:r>
              <a:rPr sz="3200" b="1" dirty="0">
                <a:latin typeface="Constantia"/>
                <a:cs typeface="Constantia"/>
              </a:rPr>
              <a:t>ом</a:t>
            </a:r>
            <a:r>
              <a:rPr sz="3200" b="1" spc="-10" dirty="0">
                <a:latin typeface="Constantia"/>
                <a:cs typeface="Constantia"/>
              </a:rPr>
              <a:t>о</a:t>
            </a:r>
            <a:r>
              <a:rPr sz="3200" b="1" spc="-5" dirty="0">
                <a:latin typeface="Constantia"/>
                <a:cs typeface="Constantia"/>
              </a:rPr>
              <a:t>бил</a:t>
            </a:r>
            <a:r>
              <a:rPr sz="3200" b="1" dirty="0">
                <a:latin typeface="Constantia"/>
                <a:cs typeface="Constantia"/>
              </a:rPr>
              <a:t>ь</a:t>
            </a:r>
            <a:r>
              <a:rPr sz="3200" b="1" spc="-180" dirty="0">
                <a:latin typeface="Constantia"/>
                <a:cs typeface="Constantia"/>
              </a:rPr>
              <a:t> </a:t>
            </a:r>
            <a:r>
              <a:rPr sz="3200" b="1" spc="-80" dirty="0">
                <a:latin typeface="Constantia"/>
                <a:cs typeface="Constantia"/>
              </a:rPr>
              <a:t>ж</a:t>
            </a:r>
            <a:r>
              <a:rPr sz="3200" b="1" spc="-145" dirty="0">
                <a:latin typeface="Constantia"/>
                <a:cs typeface="Constantia"/>
              </a:rPr>
              <a:t>о</a:t>
            </a:r>
            <a:r>
              <a:rPr sz="3200" b="1" spc="-5" dirty="0">
                <a:latin typeface="Constantia"/>
                <a:cs typeface="Constantia"/>
              </a:rPr>
              <a:t>лы</a:t>
            </a:r>
            <a:r>
              <a:rPr sz="3200" b="1" dirty="0">
                <a:latin typeface="Constantia"/>
                <a:cs typeface="Constantia"/>
              </a:rPr>
              <a:t>н</a:t>
            </a:r>
            <a:r>
              <a:rPr sz="3200" b="1" spc="-125" dirty="0">
                <a:latin typeface="Constantia"/>
                <a:cs typeface="Constantia"/>
              </a:rPr>
              <a:t> </a:t>
            </a:r>
            <a:r>
              <a:rPr sz="3200" b="1" spc="-80" dirty="0">
                <a:latin typeface="Constantia"/>
                <a:cs typeface="Constantia"/>
              </a:rPr>
              <a:t>ж</a:t>
            </a:r>
            <a:r>
              <a:rPr sz="3200" b="1" dirty="0">
                <a:latin typeface="Constantia"/>
                <a:cs typeface="Constantia"/>
              </a:rPr>
              <a:t>обал</a:t>
            </a:r>
            <a:r>
              <a:rPr sz="3200" b="1" spc="-65" dirty="0">
                <a:latin typeface="Constantia"/>
                <a:cs typeface="Constantia"/>
              </a:rPr>
              <a:t>а</a:t>
            </a:r>
            <a:r>
              <a:rPr sz="3200" b="1" dirty="0">
                <a:latin typeface="Constantia"/>
                <a:cs typeface="Constantia"/>
              </a:rPr>
              <a:t>у  </a:t>
            </a:r>
            <a:r>
              <a:rPr sz="3200" b="1" spc="-25" dirty="0">
                <a:latin typeface="Constantia"/>
                <a:cs typeface="Constantia"/>
              </a:rPr>
              <a:t>келесі</a:t>
            </a:r>
            <a:r>
              <a:rPr sz="3200" b="1" spc="-70" dirty="0">
                <a:latin typeface="Constantia"/>
                <a:cs typeface="Constantia"/>
              </a:rPr>
              <a:t> </a:t>
            </a:r>
            <a:r>
              <a:rPr sz="3200" b="1" spc="-10" dirty="0">
                <a:latin typeface="Constantia"/>
                <a:cs typeface="Constantia"/>
              </a:rPr>
              <a:t>сатыдан</a:t>
            </a:r>
            <a:r>
              <a:rPr sz="3200" b="1" spc="-165" dirty="0">
                <a:latin typeface="Constantia"/>
                <a:cs typeface="Constantia"/>
              </a:rPr>
              <a:t> </a:t>
            </a:r>
            <a:r>
              <a:rPr sz="3200" b="1" spc="-5" dirty="0">
                <a:latin typeface="Constantia"/>
                <a:cs typeface="Constantia"/>
              </a:rPr>
              <a:t>т</a:t>
            </a:r>
            <a:r>
              <a:rPr sz="3200" b="1" spc="-5" dirty="0">
                <a:latin typeface="Times New Roman"/>
                <a:cs typeface="Times New Roman"/>
              </a:rPr>
              <a:t>ұ</a:t>
            </a:r>
            <a:r>
              <a:rPr sz="3200" b="1" spc="-5" dirty="0">
                <a:latin typeface="Constantia"/>
                <a:cs typeface="Constantia"/>
              </a:rPr>
              <a:t>рады: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7166" y="1755089"/>
            <a:ext cx="778319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945" algn="l"/>
              </a:tabLst>
            </a:pPr>
            <a:r>
              <a:rPr sz="1800" b="1" dirty="0">
                <a:latin typeface="Constantia"/>
                <a:cs typeface="Constantia"/>
              </a:rPr>
              <a:t>-	</a:t>
            </a:r>
            <a:r>
              <a:rPr sz="2400" b="1" spc="-20" dirty="0">
                <a:latin typeface="Constantia"/>
                <a:cs typeface="Constantia"/>
              </a:rPr>
              <a:t>болаша</a:t>
            </a:r>
            <a:r>
              <a:rPr sz="2400" b="1" spc="-20" dirty="0">
                <a:latin typeface="Times New Roman"/>
                <a:cs typeface="Times New Roman"/>
              </a:rPr>
              <a:t>қ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Constantia"/>
                <a:cs typeface="Constantia"/>
              </a:rPr>
              <a:t>жолды</a:t>
            </a:r>
            <a:r>
              <a:rPr sz="2400" b="1" spc="-30" dirty="0">
                <a:latin typeface="Times New Roman"/>
                <a:cs typeface="Times New Roman"/>
              </a:rPr>
              <a:t>ң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onstantia"/>
                <a:cs typeface="Constantia"/>
              </a:rPr>
              <a:t>жобасын</a:t>
            </a:r>
            <a:r>
              <a:rPr sz="2400" b="1" spc="-65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(план)</a:t>
            </a:r>
            <a:r>
              <a:rPr sz="2400" b="1" spc="-50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жобалау;</a:t>
            </a:r>
            <a:endParaRPr sz="2400">
              <a:latin typeface="Constantia"/>
              <a:cs typeface="Constantia"/>
            </a:endParaRPr>
          </a:p>
          <a:p>
            <a:pPr marL="299085" marR="5080" indent="-287020">
              <a:lnSpc>
                <a:spcPts val="2870"/>
              </a:lnSpc>
              <a:spcBef>
                <a:spcPts val="105"/>
              </a:spcBef>
              <a:buFont typeface="Constantia"/>
              <a:buChar char="-"/>
              <a:tabLst>
                <a:tab pos="299085" algn="l"/>
                <a:tab pos="299720" algn="l"/>
              </a:tabLst>
            </a:pPr>
            <a:r>
              <a:rPr sz="2400" b="1" spc="-30" dirty="0">
                <a:latin typeface="Constantia"/>
                <a:cs typeface="Constantia"/>
              </a:rPr>
              <a:t>жолды</a:t>
            </a:r>
            <a:r>
              <a:rPr sz="2400" b="1" spc="-30" dirty="0">
                <a:latin typeface="Times New Roman"/>
                <a:cs typeface="Times New Roman"/>
              </a:rPr>
              <a:t>ң </a:t>
            </a:r>
            <a:r>
              <a:rPr sz="2400" b="1" spc="-5" dirty="0">
                <a:latin typeface="Constantia"/>
                <a:cs typeface="Constantia"/>
              </a:rPr>
              <a:t>бойлы</a:t>
            </a:r>
            <a:r>
              <a:rPr sz="2400" b="1" spc="-5" dirty="0">
                <a:latin typeface="Times New Roman"/>
                <a:cs typeface="Times New Roman"/>
              </a:rPr>
              <a:t>қ қ</a:t>
            </a:r>
            <a:r>
              <a:rPr sz="2400" b="1" spc="-5" dirty="0">
                <a:latin typeface="Constantia"/>
                <a:cs typeface="Constantia"/>
              </a:rPr>
              <a:t>имасын </a:t>
            </a:r>
            <a:r>
              <a:rPr sz="2400" b="1" spc="-25" dirty="0">
                <a:latin typeface="Constantia"/>
                <a:cs typeface="Constantia"/>
              </a:rPr>
              <a:t>(продольный </a:t>
            </a:r>
            <a:r>
              <a:rPr sz="2400" b="1" spc="-5" dirty="0">
                <a:latin typeface="Constantia"/>
                <a:cs typeface="Constantia"/>
              </a:rPr>
              <a:t>профиль) </a:t>
            </a:r>
            <a:r>
              <a:rPr sz="2400" b="1" spc="-560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жобалау;</a:t>
            </a:r>
            <a:endParaRPr sz="2400">
              <a:latin typeface="Constantia"/>
              <a:cs typeface="Constantia"/>
            </a:endParaRPr>
          </a:p>
          <a:p>
            <a:pPr marL="299085" marR="1287145" indent="-287020">
              <a:lnSpc>
                <a:spcPts val="2870"/>
              </a:lnSpc>
              <a:spcBef>
                <a:spcPts val="20"/>
              </a:spcBef>
              <a:buFont typeface="Constantia"/>
              <a:buChar char="-"/>
              <a:tabLst>
                <a:tab pos="299085" algn="l"/>
                <a:tab pos="299720" algn="l"/>
              </a:tabLst>
            </a:pPr>
            <a:r>
              <a:rPr sz="2400" b="1" spc="-30" dirty="0">
                <a:latin typeface="Constantia"/>
                <a:cs typeface="Constantia"/>
              </a:rPr>
              <a:t>жолды</a:t>
            </a:r>
            <a:r>
              <a:rPr sz="2400" b="1" spc="-30" dirty="0">
                <a:latin typeface="Times New Roman"/>
                <a:cs typeface="Times New Roman"/>
              </a:rPr>
              <a:t>ң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к</a:t>
            </a:r>
            <a:r>
              <a:rPr sz="2400" b="1" spc="-5" dirty="0">
                <a:latin typeface="Times New Roman"/>
                <a:cs typeface="Times New Roman"/>
              </a:rPr>
              <a:t>ө</a:t>
            </a:r>
            <a:r>
              <a:rPr sz="2400" b="1" spc="-5" dirty="0">
                <a:latin typeface="Constantia"/>
                <a:cs typeface="Constantia"/>
              </a:rPr>
              <a:t>лдене</a:t>
            </a:r>
            <a:r>
              <a:rPr sz="2400" b="1" spc="-5" dirty="0">
                <a:latin typeface="Times New Roman"/>
                <a:cs typeface="Times New Roman"/>
              </a:rPr>
              <a:t>ң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қ</a:t>
            </a:r>
            <a:r>
              <a:rPr sz="2400" b="1" spc="-5" dirty="0">
                <a:latin typeface="Constantia"/>
                <a:cs typeface="Constantia"/>
              </a:rPr>
              <a:t>имасын</a:t>
            </a:r>
            <a:r>
              <a:rPr sz="2400" b="1" spc="-45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(поперечный </a:t>
            </a:r>
            <a:r>
              <a:rPr sz="2400" b="1" spc="-560" dirty="0">
                <a:latin typeface="Constantia"/>
                <a:cs typeface="Constantia"/>
              </a:rPr>
              <a:t> </a:t>
            </a:r>
            <a:r>
              <a:rPr sz="2400" b="1" spc="-5" dirty="0">
                <a:latin typeface="Constantia"/>
                <a:cs typeface="Constantia"/>
              </a:rPr>
              <a:t>профиль)</a:t>
            </a:r>
            <a:r>
              <a:rPr sz="2400" b="1" spc="-55" dirty="0">
                <a:latin typeface="Constantia"/>
                <a:cs typeface="Constantia"/>
              </a:rPr>
              <a:t> </a:t>
            </a:r>
            <a:r>
              <a:rPr sz="2400" b="1" spc="-15" dirty="0">
                <a:latin typeface="Constantia"/>
                <a:cs typeface="Constantia"/>
              </a:rPr>
              <a:t>жобалау;</a:t>
            </a:r>
            <a:endParaRPr sz="2400">
              <a:latin typeface="Constantia"/>
              <a:cs typeface="Constantia"/>
            </a:endParaRPr>
          </a:p>
          <a:p>
            <a:pPr marL="299085" indent="-287020">
              <a:lnSpc>
                <a:spcPts val="2800"/>
              </a:lnSpc>
              <a:buFont typeface="Constantia"/>
              <a:buChar char="-"/>
              <a:tabLst>
                <a:tab pos="299085" algn="l"/>
                <a:tab pos="299720" algn="l"/>
              </a:tabLst>
            </a:pPr>
            <a:r>
              <a:rPr sz="2400" b="1" spc="-55" dirty="0">
                <a:latin typeface="Constantia"/>
                <a:cs typeface="Constantia"/>
              </a:rPr>
              <a:t>ж</a:t>
            </a:r>
            <a:r>
              <a:rPr sz="2400" b="1" spc="-105" dirty="0">
                <a:latin typeface="Constantia"/>
                <a:cs typeface="Constantia"/>
              </a:rPr>
              <a:t>о</a:t>
            </a:r>
            <a:r>
              <a:rPr sz="2400" b="1" dirty="0">
                <a:latin typeface="Constantia"/>
                <a:cs typeface="Constantia"/>
              </a:rPr>
              <a:t>л</a:t>
            </a:r>
            <a:r>
              <a:rPr sz="2400" b="1" spc="-85" dirty="0">
                <a:latin typeface="Constantia"/>
                <a:cs typeface="Constantia"/>
              </a:rPr>
              <a:t> </a:t>
            </a:r>
            <a:r>
              <a:rPr sz="2400" b="1" spc="5" dirty="0">
                <a:latin typeface="Constantia"/>
                <a:cs typeface="Constantia"/>
              </a:rPr>
              <a:t>т</a:t>
            </a:r>
            <a:r>
              <a:rPr sz="2400" b="1" dirty="0">
                <a:latin typeface="Times New Roman"/>
                <a:cs typeface="Times New Roman"/>
              </a:rPr>
              <a:t>ө</a:t>
            </a:r>
            <a:r>
              <a:rPr sz="2400" b="1" spc="-50" dirty="0">
                <a:latin typeface="Constantia"/>
                <a:cs typeface="Constantia"/>
              </a:rPr>
              <a:t>с</a:t>
            </a:r>
            <a:r>
              <a:rPr sz="2400" b="1" dirty="0">
                <a:latin typeface="Constantia"/>
                <a:cs typeface="Constantia"/>
              </a:rPr>
              <a:t>е</a:t>
            </a:r>
            <a:r>
              <a:rPr sz="2400" b="1" spc="5" dirty="0">
                <a:latin typeface="Constantia"/>
                <a:cs typeface="Constantia"/>
              </a:rPr>
              <a:t>м</a:t>
            </a:r>
            <a:r>
              <a:rPr sz="2400" b="1" dirty="0">
                <a:latin typeface="Constantia"/>
                <a:cs typeface="Constantia"/>
              </a:rPr>
              <a:t>е</a:t>
            </a:r>
            <a:r>
              <a:rPr sz="2400" b="1" spc="5" dirty="0">
                <a:latin typeface="Constantia"/>
                <a:cs typeface="Constantia"/>
              </a:rPr>
              <a:t>с</a:t>
            </a:r>
            <a:r>
              <a:rPr sz="2400" b="1" dirty="0">
                <a:latin typeface="Constantia"/>
                <a:cs typeface="Constantia"/>
              </a:rPr>
              <a:t>ін</a:t>
            </a:r>
            <a:r>
              <a:rPr sz="2400" b="1" spc="-70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(</a:t>
            </a:r>
            <a:r>
              <a:rPr sz="2400" b="1" spc="-35" dirty="0">
                <a:latin typeface="Constantia"/>
                <a:cs typeface="Constantia"/>
              </a:rPr>
              <a:t>д</a:t>
            </a:r>
            <a:r>
              <a:rPr sz="2400" b="1" dirty="0">
                <a:latin typeface="Constantia"/>
                <a:cs typeface="Constantia"/>
              </a:rPr>
              <a:t>ор</a:t>
            </a:r>
            <a:r>
              <a:rPr sz="2400" b="1" spc="-45" dirty="0">
                <a:latin typeface="Constantia"/>
                <a:cs typeface="Constantia"/>
              </a:rPr>
              <a:t>о</a:t>
            </a:r>
            <a:r>
              <a:rPr sz="2400" b="1" spc="-5" dirty="0">
                <a:latin typeface="Constantia"/>
                <a:cs typeface="Constantia"/>
              </a:rPr>
              <a:t>жн</a:t>
            </a:r>
            <a:r>
              <a:rPr sz="2400" b="1" spc="-15" dirty="0">
                <a:latin typeface="Constantia"/>
                <a:cs typeface="Constantia"/>
              </a:rPr>
              <a:t>а</a:t>
            </a:r>
            <a:r>
              <a:rPr sz="2400" b="1" dirty="0">
                <a:latin typeface="Constantia"/>
                <a:cs typeface="Constantia"/>
              </a:rPr>
              <a:t>я</a:t>
            </a:r>
            <a:r>
              <a:rPr sz="2400" b="1" spc="-100" dirty="0">
                <a:latin typeface="Constantia"/>
                <a:cs typeface="Constantia"/>
              </a:rPr>
              <a:t> </a:t>
            </a:r>
            <a:r>
              <a:rPr sz="2400" b="1" spc="-70" dirty="0">
                <a:latin typeface="Constantia"/>
                <a:cs typeface="Constantia"/>
              </a:rPr>
              <a:t>о</a:t>
            </a:r>
            <a:r>
              <a:rPr sz="2400" b="1" spc="-30" dirty="0">
                <a:latin typeface="Constantia"/>
                <a:cs typeface="Constantia"/>
              </a:rPr>
              <a:t>д</a:t>
            </a:r>
            <a:r>
              <a:rPr sz="2400" b="1" dirty="0">
                <a:latin typeface="Constantia"/>
                <a:cs typeface="Constantia"/>
              </a:rPr>
              <a:t>ежда)</a:t>
            </a:r>
            <a:r>
              <a:rPr sz="2400" b="1" spc="-45" dirty="0">
                <a:latin typeface="Constantia"/>
                <a:cs typeface="Constantia"/>
              </a:rPr>
              <a:t> </a:t>
            </a:r>
            <a:r>
              <a:rPr sz="2400" b="1" spc="-55" dirty="0">
                <a:latin typeface="Constantia"/>
                <a:cs typeface="Constantia"/>
              </a:rPr>
              <a:t>ж</a:t>
            </a:r>
            <a:r>
              <a:rPr sz="2400" b="1" dirty="0">
                <a:latin typeface="Constantia"/>
                <a:cs typeface="Constantia"/>
              </a:rPr>
              <a:t>обал</a:t>
            </a:r>
            <a:r>
              <a:rPr sz="2400" b="1" spc="-50" dirty="0">
                <a:latin typeface="Constantia"/>
                <a:cs typeface="Constantia"/>
              </a:rPr>
              <a:t>а</a:t>
            </a:r>
            <a:r>
              <a:rPr sz="2400" b="1" dirty="0">
                <a:latin typeface="Constantia"/>
                <a:cs typeface="Constantia"/>
              </a:rPr>
              <a:t>у</a:t>
            </a:r>
            <a:endParaRPr sz="2400">
              <a:latin typeface="Constantia"/>
              <a:cs typeface="Constant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5541" y="4057878"/>
            <a:ext cx="8568944" cy="25321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537" y="1410990"/>
            <a:ext cx="8424926" cy="54121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2367" y="787400"/>
            <a:ext cx="7249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" marR="5080" indent="-32384">
              <a:lnSpc>
                <a:spcPct val="100000"/>
              </a:lnSpc>
              <a:spcBef>
                <a:spcPts val="100"/>
              </a:spcBef>
              <a:tabLst>
                <a:tab pos="1910080" algn="l"/>
              </a:tabLst>
            </a:pPr>
            <a:r>
              <a:rPr b="1" spc="-10" dirty="0">
                <a:latin typeface="Times New Roman"/>
                <a:cs typeface="Times New Roman"/>
              </a:rPr>
              <a:t>Карта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бетіне	</a:t>
            </a:r>
            <a:r>
              <a:rPr b="1" dirty="0">
                <a:latin typeface="Times New Roman"/>
                <a:cs typeface="Times New Roman"/>
              </a:rPr>
              <a:t>А нүктесінен Б нүктесіне бағытталған </a:t>
            </a:r>
            <a:r>
              <a:rPr b="1" spc="-585" dirty="0">
                <a:latin typeface="Times New Roman"/>
                <a:cs typeface="Times New Roman"/>
              </a:rPr>
              <a:t> </a:t>
            </a:r>
            <a:r>
              <a:rPr b="1" spc="-15" dirty="0">
                <a:latin typeface="Times New Roman"/>
                <a:cs typeface="Times New Roman"/>
              </a:rPr>
              <a:t>болашақ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spc="-20" dirty="0">
                <a:latin typeface="Times New Roman"/>
                <a:cs typeface="Times New Roman"/>
              </a:rPr>
              <a:t>автомобиль</a:t>
            </a:r>
            <a:r>
              <a:rPr b="1" spc="20" dirty="0">
                <a:latin typeface="Times New Roman"/>
                <a:cs typeface="Times New Roman"/>
              </a:rPr>
              <a:t> </a:t>
            </a:r>
            <a:r>
              <a:rPr b="1" spc="-20" dirty="0">
                <a:latin typeface="Times New Roman"/>
                <a:cs typeface="Times New Roman"/>
              </a:rPr>
              <a:t>жолының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жобасы</a:t>
            </a:r>
            <a:r>
              <a:rPr b="1" spc="-5" dirty="0">
                <a:latin typeface="Times New Roman"/>
                <a:cs typeface="Times New Roman"/>
              </a:rPr>
              <a:t> көрсетілген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Times New Roman"/>
                <a:cs typeface="Times New Roman"/>
              </a:rPr>
              <a:t>Айналу</a:t>
            </a:r>
            <a:r>
              <a:rPr b="1" spc="2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бұрыштарының,</a:t>
            </a:r>
            <a:r>
              <a:rPr b="1" spc="35" dirty="0">
                <a:latin typeface="Times New Roman"/>
                <a:cs typeface="Times New Roman"/>
              </a:rPr>
              <a:t> </a:t>
            </a:r>
            <a:r>
              <a:rPr b="1" spc="-20" dirty="0">
                <a:latin typeface="Times New Roman"/>
                <a:cs typeface="Times New Roman"/>
              </a:rPr>
              <a:t>түзулер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мен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қисықтардың</a:t>
            </a:r>
            <a:r>
              <a:rPr b="1" spc="5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тізімін</a:t>
            </a:r>
          </a:p>
          <a:p>
            <a:pPr marL="8255" algn="ctr">
              <a:lnSpc>
                <a:spcPct val="100000"/>
              </a:lnSpc>
            </a:pPr>
            <a:r>
              <a:rPr b="1" spc="-15" dirty="0">
                <a:latin typeface="Times New Roman"/>
                <a:cs typeface="Times New Roman"/>
              </a:rPr>
              <a:t>құру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0705" y="1291590"/>
            <a:ext cx="8559165" cy="2635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068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Пикетпен</a:t>
            </a:r>
            <a:r>
              <a:rPr sz="2400" spc="-5" dirty="0">
                <a:latin typeface="Times New Roman"/>
                <a:cs typeface="Times New Roman"/>
              </a:rPr>
              <a:t> бұрылу</a:t>
            </a:r>
            <a:r>
              <a:rPr sz="2400" dirty="0">
                <a:latin typeface="Times New Roman"/>
                <a:cs typeface="Times New Roman"/>
              </a:rPr>
              <a:t> бұрышының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жоғарғы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жағына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жеткенде,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оның </a:t>
            </a:r>
            <a:r>
              <a:rPr sz="2400" spc="-10" dirty="0">
                <a:latin typeface="Times New Roman"/>
                <a:cs typeface="Times New Roman"/>
              </a:rPr>
              <a:t>түсу </a:t>
            </a:r>
            <a:r>
              <a:rPr sz="2400" dirty="0">
                <a:latin typeface="Times New Roman"/>
                <a:cs typeface="Times New Roman"/>
              </a:rPr>
              <a:t>жағдайы анықталады, </a:t>
            </a:r>
            <a:r>
              <a:rPr sz="2400" spc="10" dirty="0">
                <a:latin typeface="Times New Roman"/>
                <a:cs typeface="Times New Roman"/>
              </a:rPr>
              <a:t>ал </a:t>
            </a:r>
            <a:r>
              <a:rPr sz="2400" spc="-20" dirty="0">
                <a:latin typeface="Times New Roman"/>
                <a:cs typeface="Times New Roman"/>
              </a:rPr>
              <a:t>жолдың </a:t>
            </a:r>
            <a:r>
              <a:rPr sz="2400" dirty="0">
                <a:latin typeface="Times New Roman"/>
                <a:cs typeface="Times New Roman"/>
              </a:rPr>
              <a:t>айналу </a:t>
            </a:r>
            <a:r>
              <a:rPr sz="2400" spc="-5" dirty="0">
                <a:latin typeface="Times New Roman"/>
                <a:cs typeface="Times New Roman"/>
              </a:rPr>
              <a:t>бұрышының </a:t>
            </a:r>
            <a:r>
              <a:rPr sz="2400" dirty="0">
                <a:latin typeface="Times New Roman"/>
                <a:cs typeface="Times New Roman"/>
              </a:rPr>
              <a:t> мәні </a:t>
            </a:r>
            <a:r>
              <a:rPr sz="2400" spc="-5" dirty="0" err="1">
                <a:latin typeface="Times New Roman"/>
                <a:cs typeface="Times New Roman"/>
              </a:rPr>
              <a:t>транспортирдің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мегімен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lang="kk-KZ" sz="2400" spc="10" dirty="0">
                <a:latin typeface="Times New Roman"/>
                <a:cs typeface="Times New Roman"/>
              </a:rPr>
              <a:t>ө</a:t>
            </a:r>
            <a:r>
              <a:rPr sz="2400" spc="10" dirty="0" err="1">
                <a:latin typeface="Times New Roman"/>
                <a:cs typeface="Times New Roman"/>
              </a:rPr>
              <a:t>лшенеді</a:t>
            </a:r>
            <a:r>
              <a:rPr sz="2400" spc="10" dirty="0">
                <a:latin typeface="Times New Roman"/>
                <a:cs typeface="Times New Roman"/>
              </a:rPr>
              <a:t>. </a:t>
            </a:r>
            <a:r>
              <a:rPr sz="2400" spc="-5" dirty="0">
                <a:latin typeface="Times New Roman"/>
                <a:cs typeface="Times New Roman"/>
              </a:rPr>
              <a:t>Айналу бұрышы </a:t>
            </a:r>
            <a:r>
              <a:rPr sz="2400" dirty="0">
                <a:latin typeface="Times New Roman"/>
                <a:cs typeface="Times New Roman"/>
              </a:rPr>
              <a:t>мен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қабылданған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радиус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мегімен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лденең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қисықтың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негізгі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элементтері </a:t>
            </a:r>
            <a:r>
              <a:rPr sz="2400" dirty="0">
                <a:latin typeface="Times New Roman"/>
                <a:cs typeface="Times New Roman"/>
              </a:rPr>
              <a:t>анықталады: </a:t>
            </a:r>
            <a:r>
              <a:rPr sz="2400" spc="-5" dirty="0">
                <a:latin typeface="Times New Roman"/>
                <a:cs typeface="Times New Roman"/>
              </a:rPr>
              <a:t>тангенс </a:t>
            </a:r>
            <a:r>
              <a:rPr sz="2400" dirty="0">
                <a:latin typeface="Times New Roman"/>
                <a:cs typeface="Times New Roman"/>
              </a:rPr>
              <a:t>(T), қисық </a:t>
            </a:r>
            <a:r>
              <a:rPr sz="2400" spc="-5" dirty="0">
                <a:latin typeface="Times New Roman"/>
                <a:cs typeface="Times New Roman"/>
              </a:rPr>
              <a:t>(K), </a:t>
            </a:r>
            <a:r>
              <a:rPr sz="2400" dirty="0" err="1">
                <a:latin typeface="Times New Roman"/>
                <a:cs typeface="Times New Roman"/>
              </a:rPr>
              <a:t>биссект</a:t>
            </a:r>
            <a:r>
              <a:rPr lang="kk-KZ" sz="2400" dirty="0">
                <a:latin typeface="Times New Roman"/>
                <a:cs typeface="Times New Roman"/>
              </a:rPr>
              <a:t>р</a:t>
            </a:r>
            <a:r>
              <a:rPr sz="2400" dirty="0" err="1">
                <a:latin typeface="Times New Roman"/>
                <a:cs typeface="Times New Roman"/>
              </a:rPr>
              <a:t>иса</a:t>
            </a:r>
            <a:r>
              <a:rPr sz="2400" dirty="0">
                <a:latin typeface="Times New Roman"/>
                <a:cs typeface="Times New Roman"/>
              </a:rPr>
              <a:t> (Б),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</a:t>
            </a:r>
            <a:r>
              <a:rPr lang="kk-KZ" sz="2400" spc="-5" dirty="0">
                <a:latin typeface="Times New Roman"/>
                <a:cs typeface="Times New Roman"/>
              </a:rPr>
              <a:t>о</a:t>
            </a:r>
            <a:r>
              <a:rPr sz="2400" spc="-5" dirty="0" err="1">
                <a:latin typeface="Times New Roman"/>
                <a:cs typeface="Times New Roman"/>
              </a:rPr>
              <a:t>мер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(D).</a:t>
            </a:r>
            <a:endParaRPr sz="2400" dirty="0">
              <a:latin typeface="Times New Roman"/>
              <a:cs typeface="Times New Roman"/>
            </a:endParaRPr>
          </a:p>
          <a:p>
            <a:pPr marL="1522095" algn="just">
              <a:lnSpc>
                <a:spcPct val="100000"/>
              </a:lnSpc>
              <a:spcBef>
                <a:spcPts val="869"/>
              </a:spcBef>
            </a:pPr>
            <a:r>
              <a:rPr sz="2000" b="1" spc="-5" dirty="0">
                <a:latin typeface="Times New Roman"/>
                <a:cs typeface="Times New Roman"/>
              </a:rPr>
              <a:t>Айналдыру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бұрыштарының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элементтері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18636" y="4321443"/>
            <a:ext cx="204470" cy="0"/>
          </a:xfrm>
          <a:custGeom>
            <a:avLst/>
            <a:gdLst/>
            <a:ahLst/>
            <a:cxnLst/>
            <a:rect l="l" t="t" r="r" b="b"/>
            <a:pathLst>
              <a:path w="204469">
                <a:moveTo>
                  <a:pt x="0" y="0"/>
                </a:moveTo>
                <a:lnTo>
                  <a:pt x="204309" y="0"/>
                </a:lnTo>
              </a:path>
            </a:pathLst>
          </a:custGeom>
          <a:ln w="109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46387" y="4316943"/>
            <a:ext cx="157480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10" dirty="0">
                <a:latin typeface="Times New Roman"/>
                <a:cs typeface="Times New Roman"/>
              </a:rPr>
              <a:t>2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4141" y="4097629"/>
            <a:ext cx="161734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ts val="1340"/>
              </a:lnSpc>
              <a:spcBef>
                <a:spcPts val="125"/>
              </a:spcBef>
            </a:pPr>
            <a:r>
              <a:rPr sz="2050" i="1" spc="10" dirty="0">
                <a:latin typeface="Times New Roman"/>
                <a:cs typeface="Times New Roman"/>
              </a:rPr>
              <a:t>T</a:t>
            </a:r>
            <a:r>
              <a:rPr sz="2050" i="1" spc="210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Symbol"/>
                <a:cs typeface="Symbol"/>
              </a:rPr>
              <a:t></a:t>
            </a:r>
            <a:r>
              <a:rPr sz="2050" spc="30" dirty="0">
                <a:latin typeface="Times New Roman"/>
                <a:cs typeface="Times New Roman"/>
              </a:rPr>
              <a:t> </a:t>
            </a:r>
            <a:r>
              <a:rPr sz="2050" i="1" spc="15" dirty="0">
                <a:latin typeface="Times New Roman"/>
                <a:cs typeface="Times New Roman"/>
              </a:rPr>
              <a:t>R</a:t>
            </a:r>
            <a:r>
              <a:rPr sz="2050" i="1" spc="-229" dirty="0">
                <a:latin typeface="Times New Roman"/>
                <a:cs typeface="Times New Roman"/>
              </a:rPr>
              <a:t> </a:t>
            </a:r>
            <a:r>
              <a:rPr sz="2050" spc="5" dirty="0">
                <a:latin typeface="Symbol"/>
                <a:cs typeface="Symbol"/>
              </a:rPr>
              <a:t></a:t>
            </a:r>
            <a:r>
              <a:rPr sz="2050" spc="-320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tg</a:t>
            </a:r>
            <a:r>
              <a:rPr sz="2050" i="1" spc="-229" dirty="0">
                <a:latin typeface="Times New Roman"/>
                <a:cs typeface="Times New Roman"/>
              </a:rPr>
              <a:t> </a:t>
            </a:r>
            <a:r>
              <a:rPr sz="3225" spc="-75" baseline="33591" dirty="0">
                <a:latin typeface="Symbol"/>
                <a:cs typeface="Symbol"/>
              </a:rPr>
              <a:t></a:t>
            </a:r>
            <a:r>
              <a:rPr sz="3225" baseline="33591" dirty="0">
                <a:latin typeface="Times New Roman"/>
                <a:cs typeface="Times New Roman"/>
              </a:rPr>
              <a:t> </a:t>
            </a:r>
            <a:r>
              <a:rPr sz="3225" spc="-382" baseline="33591" dirty="0">
                <a:latin typeface="Times New Roman"/>
                <a:cs typeface="Times New Roman"/>
              </a:rPr>
              <a:t> </a:t>
            </a:r>
            <a:r>
              <a:rPr sz="2050" i="1" spc="15" dirty="0">
                <a:latin typeface="Times New Roman"/>
                <a:cs typeface="Times New Roman"/>
              </a:rPr>
              <a:t>м</a:t>
            </a:r>
            <a:endParaRPr sz="2050">
              <a:latin typeface="Times New Roman"/>
              <a:cs typeface="Times New Roman"/>
            </a:endParaRPr>
          </a:p>
          <a:p>
            <a:pPr marR="247650" algn="r">
              <a:lnSpc>
                <a:spcPts val="1220"/>
              </a:lnSpc>
            </a:pPr>
            <a:r>
              <a:rPr sz="2050" spc="5" dirty="0">
                <a:latin typeface="Times New Roman"/>
                <a:cs typeface="Times New Roman"/>
              </a:rPr>
              <a:t>,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99246" y="5069102"/>
            <a:ext cx="495934" cy="0"/>
          </a:xfrm>
          <a:custGeom>
            <a:avLst/>
            <a:gdLst/>
            <a:ahLst/>
            <a:cxnLst/>
            <a:rect l="l" t="t" r="r" b="b"/>
            <a:pathLst>
              <a:path w="495935">
                <a:moveTo>
                  <a:pt x="0" y="0"/>
                </a:moveTo>
                <a:lnTo>
                  <a:pt x="495601" y="0"/>
                </a:lnTo>
              </a:path>
            </a:pathLst>
          </a:custGeom>
          <a:ln w="107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18217" y="4862897"/>
            <a:ext cx="30162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spc="5" dirty="0">
                <a:latin typeface="Times New Roman"/>
                <a:cs typeface="Times New Roman"/>
              </a:rPr>
              <a:t>,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i="1" spc="10" dirty="0">
                <a:latin typeface="Times New Roman"/>
                <a:cs typeface="Times New Roman"/>
              </a:rPr>
              <a:t>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1967" y="5064465"/>
            <a:ext cx="41084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spc="10" dirty="0">
                <a:latin typeface="Times New Roman"/>
                <a:cs typeface="Times New Roman"/>
              </a:rPr>
              <a:t>180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00291" y="4686472"/>
            <a:ext cx="107950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000" i="1" spc="15" baseline="-36111" dirty="0">
                <a:latin typeface="Times New Roman"/>
                <a:cs typeface="Times New Roman"/>
              </a:rPr>
              <a:t>K</a:t>
            </a:r>
            <a:r>
              <a:rPr sz="3000" i="1" spc="254" baseline="-36111" dirty="0">
                <a:latin typeface="Times New Roman"/>
                <a:cs typeface="Times New Roman"/>
              </a:rPr>
              <a:t> </a:t>
            </a:r>
            <a:r>
              <a:rPr sz="3000" spc="15" baseline="-36111" dirty="0">
                <a:latin typeface="Symbol"/>
                <a:cs typeface="Symbol"/>
              </a:rPr>
              <a:t></a:t>
            </a:r>
            <a:r>
              <a:rPr sz="3000" spc="-209" baseline="-36111" dirty="0">
                <a:latin typeface="Times New Roman"/>
                <a:cs typeface="Times New Roman"/>
              </a:rPr>
              <a:t> </a:t>
            </a:r>
            <a:r>
              <a:rPr sz="2150" spc="-785" dirty="0">
                <a:latin typeface="Symbol"/>
                <a:cs typeface="Symbol"/>
              </a:rPr>
              <a:t></a:t>
            </a:r>
            <a:r>
              <a:rPr sz="2000" i="1" spc="-145" dirty="0">
                <a:latin typeface="Times New Roman"/>
                <a:cs typeface="Times New Roman"/>
              </a:rPr>
              <a:t>R</a:t>
            </a:r>
            <a:r>
              <a:rPr sz="2150" spc="-85" dirty="0">
                <a:latin typeface="Symbol"/>
                <a:cs typeface="Symbol"/>
              </a:rPr>
              <a:t>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66632" y="5787069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4">
                <a:moveTo>
                  <a:pt x="0" y="0"/>
                </a:moveTo>
                <a:lnTo>
                  <a:pt x="201038" y="0"/>
                </a:lnTo>
              </a:path>
            </a:pathLst>
          </a:custGeom>
          <a:ln w="106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346560" y="5567885"/>
            <a:ext cx="2143125" cy="980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ts val="2100"/>
              </a:lnSpc>
              <a:spcBef>
                <a:spcPts val="130"/>
              </a:spcBef>
            </a:pPr>
            <a:r>
              <a:rPr sz="2000" i="1" spc="25" dirty="0">
                <a:latin typeface="Times New Roman"/>
                <a:cs typeface="Times New Roman"/>
              </a:rPr>
              <a:t>Б</a:t>
            </a:r>
            <a:r>
              <a:rPr sz="2000" i="1" spc="110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Symbol"/>
                <a:cs typeface="Symbol"/>
              </a:rPr>
              <a:t>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i="1" spc="25" dirty="0">
                <a:latin typeface="Times New Roman"/>
                <a:cs typeface="Times New Roman"/>
              </a:rPr>
              <a:t>R</a:t>
            </a:r>
            <a:r>
              <a:rPr sz="2000" i="1" spc="-220" dirty="0">
                <a:latin typeface="Times New Roman"/>
                <a:cs typeface="Times New Roman"/>
              </a:rPr>
              <a:t> </a:t>
            </a:r>
            <a:r>
              <a:rPr sz="2000" spc="229" dirty="0">
                <a:latin typeface="Symbol"/>
                <a:cs typeface="Symbol"/>
              </a:rPr>
              <a:t></a:t>
            </a:r>
            <a:r>
              <a:rPr sz="2000" spc="15" dirty="0">
                <a:latin typeface="Times New Roman"/>
                <a:cs typeface="Times New Roman"/>
              </a:rPr>
              <a:t>(se</a:t>
            </a:r>
            <a:r>
              <a:rPr sz="2000" spc="125" dirty="0">
                <a:latin typeface="Times New Roman"/>
                <a:cs typeface="Times New Roman"/>
              </a:rPr>
              <a:t>c</a:t>
            </a:r>
            <a:r>
              <a:rPr sz="3150" spc="7" baseline="33068" dirty="0">
                <a:latin typeface="Symbol"/>
                <a:cs typeface="Symbol"/>
              </a:rPr>
              <a:t></a:t>
            </a:r>
            <a:r>
              <a:rPr sz="2000" spc="140" dirty="0">
                <a:latin typeface="Symbol"/>
                <a:cs typeface="Symbol"/>
              </a:rPr>
              <a:t></a:t>
            </a:r>
            <a:r>
              <a:rPr sz="2000" spc="-145" dirty="0">
                <a:latin typeface="Times New Roman"/>
                <a:cs typeface="Times New Roman"/>
              </a:rPr>
              <a:t>1</a:t>
            </a:r>
            <a:r>
              <a:rPr sz="2000" spc="5" dirty="0">
                <a:latin typeface="Times New Roman"/>
                <a:cs typeface="Times New Roman"/>
              </a:rPr>
              <a:t>)</a:t>
            </a:r>
            <a:r>
              <a:rPr sz="2000" spc="10" dirty="0">
                <a:latin typeface="Times New Roman"/>
                <a:cs typeface="Times New Roman"/>
              </a:rPr>
              <a:t>,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i="1" spc="25" dirty="0">
                <a:latin typeface="Times New Roman"/>
                <a:cs typeface="Times New Roman"/>
              </a:rPr>
              <a:t>м</a:t>
            </a:r>
            <a:endParaRPr sz="2000">
              <a:latin typeface="Times New Roman"/>
              <a:cs typeface="Times New Roman"/>
            </a:endParaRPr>
          </a:p>
          <a:p>
            <a:pPr marL="506095" algn="ctr">
              <a:lnSpc>
                <a:spcPts val="1980"/>
              </a:lnSpc>
            </a:pPr>
            <a:r>
              <a:rPr sz="2000" spc="2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marL="273050">
              <a:lnSpc>
                <a:spcPct val="100000"/>
              </a:lnSpc>
              <a:spcBef>
                <a:spcPts val="885"/>
              </a:spcBef>
            </a:pPr>
            <a:r>
              <a:rPr sz="2100" i="1" spc="-25" dirty="0">
                <a:latin typeface="Times New Roman"/>
                <a:cs typeface="Times New Roman"/>
              </a:rPr>
              <a:t>Д</a:t>
            </a:r>
            <a:r>
              <a:rPr sz="2100" i="1" spc="190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Symbol"/>
                <a:cs typeface="Symbol"/>
              </a:rPr>
              <a:t>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spc="-120" dirty="0">
                <a:latin typeface="Times New Roman"/>
                <a:cs typeface="Times New Roman"/>
              </a:rPr>
              <a:t>2</a:t>
            </a:r>
            <a:r>
              <a:rPr sz="2100" i="1" spc="-20" dirty="0">
                <a:latin typeface="Times New Roman"/>
                <a:cs typeface="Times New Roman"/>
              </a:rPr>
              <a:t>Т</a:t>
            </a:r>
            <a:r>
              <a:rPr sz="2100" i="1" spc="65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Symbol"/>
                <a:cs typeface="Symbol"/>
              </a:rPr>
              <a:t></a:t>
            </a:r>
            <a:r>
              <a:rPr sz="2100" spc="-114" dirty="0">
                <a:latin typeface="Times New Roman"/>
                <a:cs typeface="Times New Roman"/>
              </a:rPr>
              <a:t> </a:t>
            </a:r>
            <a:r>
              <a:rPr sz="2100" i="1" spc="-25" dirty="0">
                <a:latin typeface="Times New Roman"/>
                <a:cs typeface="Times New Roman"/>
              </a:rPr>
              <a:t>К</a:t>
            </a:r>
            <a:r>
              <a:rPr sz="2100" i="1" spc="-32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,</a:t>
            </a:r>
            <a:r>
              <a:rPr sz="2100" spc="-140" dirty="0">
                <a:latin typeface="Times New Roman"/>
                <a:cs typeface="Times New Roman"/>
              </a:rPr>
              <a:t> </a:t>
            </a:r>
            <a:r>
              <a:rPr sz="2100" i="1" spc="-25" dirty="0">
                <a:latin typeface="Times New Roman"/>
                <a:cs typeface="Times New Roman"/>
              </a:rPr>
              <a:t>м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59148" y="3844899"/>
            <a:ext cx="4693920" cy="24644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spc="-5" dirty="0">
                <a:latin typeface="Times New Roman"/>
                <a:cs typeface="Times New Roman"/>
              </a:rPr>
              <a:t>мұндағы:</a:t>
            </a:r>
            <a:endParaRPr sz="2000" dirty="0">
              <a:latin typeface="Times New Roman"/>
              <a:cs typeface="Times New Roman"/>
            </a:endParaRPr>
          </a:p>
          <a:p>
            <a:pPr marL="838835" algn="just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α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айналу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бұрышы;</a:t>
            </a:r>
          </a:p>
          <a:p>
            <a:pPr marL="838835" marR="508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Т - </a:t>
            </a:r>
            <a:r>
              <a:rPr sz="2000" spc="10" dirty="0">
                <a:latin typeface="Times New Roman"/>
                <a:cs typeface="Times New Roman"/>
              </a:rPr>
              <a:t>д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ңгелек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қисықтың </a:t>
            </a:r>
            <a:r>
              <a:rPr sz="2000" spc="-5" dirty="0">
                <a:latin typeface="Times New Roman"/>
                <a:cs typeface="Times New Roman"/>
              </a:rPr>
              <a:t>тангенсі, </a:t>
            </a:r>
            <a:r>
              <a:rPr sz="2000" spc="5" dirty="0">
                <a:latin typeface="Times New Roman"/>
                <a:cs typeface="Times New Roman"/>
              </a:rPr>
              <a:t>м;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д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ңгелек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қисықтың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радиусы,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м;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биссектриса,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м;</a:t>
            </a:r>
            <a:endParaRPr sz="2000" dirty="0">
              <a:latin typeface="Times New Roman"/>
              <a:cs typeface="Times New Roman"/>
            </a:endParaRPr>
          </a:p>
          <a:p>
            <a:pPr marL="838835" marR="1391285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K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д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ңгелек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қисық,</a:t>
            </a:r>
            <a:r>
              <a:rPr sz="2000" dirty="0">
                <a:latin typeface="Times New Roman"/>
                <a:cs typeface="Times New Roman"/>
              </a:rPr>
              <a:t> м;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домер,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32" y="1628813"/>
            <a:ext cx="4032504" cy="439991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9990" y="1688249"/>
            <a:ext cx="4201033" cy="43404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46303" y="950468"/>
            <a:ext cx="333247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Дөңгелек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қисықтың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көрінісі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79009" y="948944"/>
            <a:ext cx="348487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Ауыспалы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қисықтың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көрінісі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0680">
              <a:lnSpc>
                <a:spcPct val="100000"/>
              </a:lnSpc>
              <a:spcBef>
                <a:spcPts val="100"/>
              </a:spcBef>
              <a:tabLst>
                <a:tab pos="797560" algn="l"/>
                <a:tab pos="1452880" algn="l"/>
                <a:tab pos="1524635" algn="l"/>
                <a:tab pos="2519680" algn="l"/>
                <a:tab pos="3318510" algn="l"/>
                <a:tab pos="3924935" algn="l"/>
                <a:tab pos="4921885" algn="l"/>
                <a:tab pos="5042535" algn="l"/>
                <a:tab pos="6299835" algn="l"/>
                <a:tab pos="6723380" algn="l"/>
                <a:tab pos="7068184" algn="l"/>
                <a:tab pos="7419975" algn="l"/>
              </a:tabLst>
            </a:pPr>
            <a:r>
              <a:rPr spc="-5" dirty="0"/>
              <a:t>Айн</a:t>
            </a:r>
            <a:r>
              <a:rPr spc="15" dirty="0"/>
              <a:t>а</a:t>
            </a:r>
            <a:r>
              <a:rPr spc="-5" dirty="0"/>
              <a:t>л</a:t>
            </a:r>
            <a:r>
              <a:rPr dirty="0"/>
              <a:t>у		б</a:t>
            </a:r>
            <a:r>
              <a:rPr spc="-10" dirty="0"/>
              <a:t>ұ</a:t>
            </a:r>
            <a:r>
              <a:rPr dirty="0"/>
              <a:t>рыш</a:t>
            </a:r>
            <a:r>
              <a:rPr spc="-10" dirty="0"/>
              <a:t>ы</a:t>
            </a:r>
            <a:r>
              <a:rPr spc="5" dirty="0"/>
              <a:t>н</a:t>
            </a:r>
            <a:r>
              <a:rPr dirty="0"/>
              <a:t>ың	</a:t>
            </a:r>
            <a:r>
              <a:rPr spc="-65" dirty="0"/>
              <a:t>ж</a:t>
            </a:r>
            <a:r>
              <a:rPr spc="55" dirty="0"/>
              <a:t>о</a:t>
            </a:r>
            <a:r>
              <a:rPr dirty="0"/>
              <a:t>спа</a:t>
            </a:r>
            <a:r>
              <a:rPr spc="-35" dirty="0"/>
              <a:t>р</a:t>
            </a:r>
            <a:r>
              <a:rPr dirty="0"/>
              <a:t>дағы		рад</a:t>
            </a:r>
            <a:r>
              <a:rPr spc="-10" dirty="0"/>
              <a:t>и</a:t>
            </a:r>
            <a:r>
              <a:rPr spc="20" dirty="0"/>
              <a:t>у</a:t>
            </a:r>
            <a:r>
              <a:rPr dirty="0"/>
              <a:t>сы	2000	м	</a:t>
            </a:r>
            <a:r>
              <a:rPr spc="-5" dirty="0"/>
              <a:t>не</a:t>
            </a:r>
            <a:r>
              <a:rPr dirty="0"/>
              <a:t>м</a:t>
            </a:r>
            <a:r>
              <a:rPr spc="60" dirty="0"/>
              <a:t>е</a:t>
            </a:r>
            <a:r>
              <a:rPr spc="10" dirty="0"/>
              <a:t>с</a:t>
            </a:r>
            <a:r>
              <a:rPr dirty="0"/>
              <a:t>е  </a:t>
            </a:r>
            <a:r>
              <a:rPr spc="-75" dirty="0"/>
              <a:t>о</a:t>
            </a:r>
            <a:r>
              <a:rPr dirty="0"/>
              <a:t>дан	</a:t>
            </a:r>
            <a:r>
              <a:rPr spc="-65" dirty="0"/>
              <a:t>к</a:t>
            </a:r>
            <a:r>
              <a:rPr dirty="0"/>
              <a:t>ем	б</a:t>
            </a:r>
            <a:r>
              <a:rPr spc="-35" dirty="0"/>
              <a:t>о</a:t>
            </a:r>
            <a:r>
              <a:rPr spc="-5" dirty="0"/>
              <a:t>лға</a:t>
            </a:r>
            <a:r>
              <a:rPr dirty="0"/>
              <a:t>н	жа</a:t>
            </a:r>
            <a:r>
              <a:rPr spc="5" dirty="0"/>
              <a:t>ғ</a:t>
            </a:r>
            <a:r>
              <a:rPr dirty="0"/>
              <a:t>дай</a:t>
            </a:r>
            <a:r>
              <a:rPr spc="5" dirty="0"/>
              <a:t>д</a:t>
            </a:r>
            <a:r>
              <a:rPr dirty="0"/>
              <a:t>а	</a:t>
            </a:r>
            <a:r>
              <a:rPr b="1" spc="-120" dirty="0">
                <a:latin typeface="Times New Roman"/>
                <a:cs typeface="Times New Roman"/>
              </a:rPr>
              <a:t>а</a:t>
            </a:r>
            <a:r>
              <a:rPr b="1" dirty="0">
                <a:latin typeface="Times New Roman"/>
                <a:cs typeface="Times New Roman"/>
              </a:rPr>
              <a:t>у</a:t>
            </a:r>
            <a:r>
              <a:rPr b="1" spc="-15" dirty="0">
                <a:latin typeface="Times New Roman"/>
                <a:cs typeface="Times New Roman"/>
              </a:rPr>
              <a:t>ы</a:t>
            </a:r>
            <a:r>
              <a:rPr b="1" spc="-35" dirty="0">
                <a:latin typeface="Times New Roman"/>
                <a:cs typeface="Times New Roman"/>
              </a:rPr>
              <a:t>с</a:t>
            </a:r>
            <a:r>
              <a:rPr b="1" dirty="0">
                <a:latin typeface="Times New Roman"/>
                <a:cs typeface="Times New Roman"/>
              </a:rPr>
              <a:t>у	</a:t>
            </a:r>
            <a:r>
              <a:rPr b="1" spc="-5" dirty="0">
                <a:latin typeface="Times New Roman"/>
                <a:cs typeface="Times New Roman"/>
              </a:rPr>
              <a:t>қисық</a:t>
            </a:r>
            <a:r>
              <a:rPr b="1" spc="35" dirty="0">
                <a:latin typeface="Times New Roman"/>
                <a:cs typeface="Times New Roman"/>
              </a:rPr>
              <a:t>т</a:t>
            </a:r>
            <a:r>
              <a:rPr b="1" dirty="0">
                <a:latin typeface="Times New Roman"/>
                <a:cs typeface="Times New Roman"/>
              </a:rPr>
              <a:t>ары	</a:t>
            </a:r>
            <a:r>
              <a:rPr dirty="0"/>
              <a:t>(</a:t>
            </a:r>
            <a:r>
              <a:rPr spc="-5" dirty="0"/>
              <a:t>пер</a:t>
            </a:r>
            <a:r>
              <a:rPr spc="-35" dirty="0"/>
              <a:t>е</a:t>
            </a:r>
            <a:r>
              <a:rPr spc="-100" dirty="0"/>
              <a:t>х</a:t>
            </a:r>
            <a:r>
              <a:rPr spc="-75" dirty="0"/>
              <a:t>о</a:t>
            </a:r>
            <a:r>
              <a:rPr dirty="0"/>
              <a:t>дной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82117" y="3134614"/>
          <a:ext cx="8232135" cy="1752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0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4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7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7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41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23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10" dirty="0">
                          <a:latin typeface="Times New Roman"/>
                          <a:cs typeface="Times New Roman"/>
                        </a:rPr>
                        <a:t>Дӛңгелек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қисықтың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R,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м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54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54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250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54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54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400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54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500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54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600-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9494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1000-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559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Ауыспалы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қисықтың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ұзындығы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L,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м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60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70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80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90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110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258445">
                        <a:lnSpc>
                          <a:spcPct val="100000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120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190500">
                        <a:lnSpc>
                          <a:spcPct val="100000"/>
                        </a:lnSpc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419201" y="5129860"/>
            <a:ext cx="83553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297940" algn="l"/>
                <a:tab pos="2488565" algn="l"/>
                <a:tab pos="4340860" algn="l"/>
                <a:tab pos="5433695" algn="l"/>
                <a:tab pos="6294755" algn="l"/>
              </a:tabLst>
            </a:pPr>
            <a:r>
              <a:rPr sz="2400" spc="-30" dirty="0">
                <a:latin typeface="Times New Roman"/>
                <a:cs typeface="Times New Roman"/>
              </a:rPr>
              <a:t>Жолдың	</a:t>
            </a:r>
            <a:r>
              <a:rPr sz="2400" spc="-5" dirty="0">
                <a:latin typeface="Times New Roman"/>
                <a:cs typeface="Times New Roman"/>
              </a:rPr>
              <a:t>бұрылу	бұрышының	</a:t>
            </a:r>
            <a:r>
              <a:rPr sz="2400" dirty="0">
                <a:latin typeface="Times New Roman"/>
                <a:cs typeface="Times New Roman"/>
              </a:rPr>
              <a:t>мәніне	және	</a:t>
            </a:r>
            <a:r>
              <a:rPr sz="2400" spc="-5" dirty="0">
                <a:latin typeface="Times New Roman"/>
                <a:cs typeface="Times New Roman"/>
              </a:rPr>
              <a:t>қабылданған</a:t>
            </a:r>
            <a:endParaRPr sz="24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1453515" algn="l"/>
                <a:tab pos="3005455" algn="l"/>
                <a:tab pos="4741545" algn="l"/>
                <a:tab pos="6058535" algn="l"/>
                <a:tab pos="7011034" algn="l"/>
              </a:tabLst>
            </a:pPr>
            <a:r>
              <a:rPr sz="2400" dirty="0">
                <a:latin typeface="Times New Roman"/>
                <a:cs typeface="Times New Roman"/>
              </a:rPr>
              <a:t>қисы</a:t>
            </a:r>
            <a:r>
              <a:rPr sz="2400" spc="-10" dirty="0">
                <a:latin typeface="Times New Roman"/>
                <a:cs typeface="Times New Roman"/>
              </a:rPr>
              <a:t>қ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ы</a:t>
            </a:r>
            <a:r>
              <a:rPr sz="2400" dirty="0">
                <a:latin typeface="Times New Roman"/>
                <a:cs typeface="Times New Roman"/>
              </a:rPr>
              <a:t>ң	рад</a:t>
            </a:r>
            <a:r>
              <a:rPr sz="2400" spc="-1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сына	бай</a:t>
            </a:r>
            <a:r>
              <a:rPr sz="2400" spc="5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анысты	</a:t>
            </a:r>
            <a:r>
              <a:rPr sz="2400" spc="35" dirty="0">
                <a:latin typeface="Times New Roman"/>
                <a:cs typeface="Times New Roman"/>
              </a:rPr>
              <a:t>д</a:t>
            </a:r>
            <a:r>
              <a:rPr lang="kk-KZ" sz="2400" spc="35" dirty="0">
                <a:latin typeface="Times New Roman"/>
                <a:cs typeface="Times New Roman"/>
              </a:rPr>
              <a:t>ө</a:t>
            </a:r>
            <a:r>
              <a:rPr sz="2400" spc="35" dirty="0" err="1">
                <a:latin typeface="Times New Roman"/>
                <a:cs typeface="Times New Roman"/>
              </a:rPr>
              <a:t>ң</a:t>
            </a:r>
            <a:r>
              <a:rPr sz="2400" spc="-10" dirty="0" err="1">
                <a:latin typeface="Times New Roman"/>
                <a:cs typeface="Times New Roman"/>
              </a:rPr>
              <a:t>г</a:t>
            </a:r>
            <a:r>
              <a:rPr sz="2400" dirty="0" err="1">
                <a:latin typeface="Times New Roman"/>
                <a:cs typeface="Times New Roman"/>
              </a:rPr>
              <a:t>ел</a:t>
            </a:r>
            <a:r>
              <a:rPr sz="2400" spc="5" dirty="0" err="1">
                <a:latin typeface="Times New Roman"/>
                <a:cs typeface="Times New Roman"/>
              </a:rPr>
              <a:t>е</a:t>
            </a:r>
            <a:r>
              <a:rPr sz="2400" dirty="0" err="1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	қисық	мәндеріне</a:t>
            </a: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∆Т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және ∆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Times New Roman"/>
                <a:cs typeface="Times New Roman"/>
              </a:rPr>
              <a:t>ауысу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қисықтарының</a:t>
            </a:r>
            <a:r>
              <a:rPr sz="2400" b="1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мәндерін </a:t>
            </a:r>
            <a:r>
              <a:rPr sz="2400" dirty="0">
                <a:latin typeface="Times New Roman"/>
                <a:cs typeface="Times New Roman"/>
              </a:rPr>
              <a:t>анықтаңыз.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33527" y="1447038"/>
            <a:ext cx="8340725" cy="1525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кривой)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қарастырылуы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керек.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Ауыспалы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қисық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сызықтың </a:t>
            </a:r>
            <a:r>
              <a:rPr sz="2400" spc="-5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ұзындығы </a:t>
            </a:r>
            <a:r>
              <a:rPr sz="2400" spc="-5" dirty="0">
                <a:latin typeface="Times New Roman"/>
                <a:cs typeface="Times New Roman"/>
              </a:rPr>
              <a:t>негізгі қисықтың </a:t>
            </a:r>
            <a:r>
              <a:rPr sz="2400" dirty="0">
                <a:latin typeface="Times New Roman"/>
                <a:cs typeface="Times New Roman"/>
              </a:rPr>
              <a:t>радиусына </a:t>
            </a:r>
            <a:r>
              <a:rPr sz="2400" spc="-5" dirty="0">
                <a:latin typeface="Times New Roman"/>
                <a:cs typeface="Times New Roman"/>
              </a:rPr>
              <a:t>байланысты </a:t>
            </a:r>
            <a:r>
              <a:rPr sz="2400" spc="15" dirty="0">
                <a:latin typeface="Times New Roman"/>
                <a:cs typeface="Times New Roman"/>
              </a:rPr>
              <a:t>немесе </a:t>
            </a:r>
            <a:r>
              <a:rPr sz="2000" spc="-5" dirty="0">
                <a:latin typeface="Times New Roman"/>
                <a:cs typeface="Times New Roman"/>
              </a:rPr>
              <a:t>1-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ші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кестеге</a:t>
            </a:r>
            <a:r>
              <a:rPr sz="2400" dirty="0">
                <a:latin typeface="Times New Roman"/>
                <a:cs typeface="Times New Roman"/>
              </a:rPr>
              <a:t> сәйкес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таңдалынады;</a:t>
            </a:r>
            <a:endParaRPr sz="2400">
              <a:latin typeface="Times New Roman"/>
              <a:cs typeface="Times New Roman"/>
            </a:endParaRPr>
          </a:p>
          <a:p>
            <a:pPr marR="525145" algn="r">
              <a:lnSpc>
                <a:spcPct val="100000"/>
              </a:lnSpc>
              <a:spcBef>
                <a:spcPts val="1015"/>
              </a:spcBef>
            </a:pPr>
            <a:r>
              <a:rPr sz="1600" dirty="0">
                <a:latin typeface="Times New Roman"/>
                <a:cs typeface="Times New Roman"/>
              </a:rPr>
              <a:t>1-</a:t>
            </a:r>
            <a:r>
              <a:rPr sz="1800" dirty="0">
                <a:latin typeface="Times New Roman"/>
                <a:cs typeface="Times New Roman"/>
              </a:rPr>
              <a:t>ші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кесте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755128" y="803909"/>
            <a:ext cx="986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ж</a:t>
            </a:r>
            <a:r>
              <a:rPr sz="2400" b="1" spc="20" dirty="0">
                <a:latin typeface="Times New Roman"/>
                <a:cs typeface="Times New Roman"/>
              </a:rPr>
              <a:t>а</a:t>
            </a:r>
            <a:r>
              <a:rPr sz="2400" b="1" spc="-5" dirty="0">
                <a:latin typeface="Times New Roman"/>
                <a:cs typeface="Times New Roman"/>
              </a:rPr>
              <a:t>л</a:t>
            </a:r>
            <a:r>
              <a:rPr sz="2400" b="1" dirty="0">
                <a:latin typeface="Times New Roman"/>
                <a:cs typeface="Times New Roman"/>
              </a:rPr>
              <a:t>пы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32256" y="803909"/>
            <a:ext cx="64484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0680">
              <a:lnSpc>
                <a:spcPct val="100000"/>
              </a:lnSpc>
              <a:spcBef>
                <a:spcPts val="100"/>
              </a:spcBef>
              <a:tabLst>
                <a:tab pos="1997075" algn="l"/>
                <a:tab pos="4359910" algn="l"/>
              </a:tabLst>
            </a:pPr>
            <a:r>
              <a:rPr b="1" spc="-114" dirty="0">
                <a:latin typeface="Times New Roman"/>
                <a:cs typeface="Times New Roman"/>
              </a:rPr>
              <a:t>Т</a:t>
            </a:r>
            <a:r>
              <a:rPr b="1" spc="-40" dirty="0">
                <a:latin typeface="Times New Roman"/>
                <a:cs typeface="Times New Roman"/>
              </a:rPr>
              <a:t>о</a:t>
            </a:r>
            <a:r>
              <a:rPr b="1" spc="-5" dirty="0">
                <a:latin typeface="Times New Roman"/>
                <a:cs typeface="Times New Roman"/>
              </a:rPr>
              <a:t>л</a:t>
            </a:r>
            <a:r>
              <a:rPr b="1" dirty="0">
                <a:latin typeface="Times New Roman"/>
                <a:cs typeface="Times New Roman"/>
              </a:rPr>
              <a:t>ық	дөң</a:t>
            </a:r>
            <a:r>
              <a:rPr b="1" spc="-40" dirty="0">
                <a:latin typeface="Times New Roman"/>
                <a:cs typeface="Times New Roman"/>
              </a:rPr>
              <a:t>г</a:t>
            </a:r>
            <a:r>
              <a:rPr b="1" dirty="0">
                <a:latin typeface="Times New Roman"/>
                <a:cs typeface="Times New Roman"/>
              </a:rPr>
              <a:t>елект</a:t>
            </a:r>
            <a:r>
              <a:rPr b="1" spc="-60" dirty="0">
                <a:latin typeface="Times New Roman"/>
                <a:cs typeface="Times New Roman"/>
              </a:rPr>
              <a:t>е</a:t>
            </a:r>
            <a:r>
              <a:rPr b="1" dirty="0">
                <a:latin typeface="Times New Roman"/>
                <a:cs typeface="Times New Roman"/>
              </a:rPr>
              <a:t>у	</a:t>
            </a:r>
            <a:r>
              <a:rPr b="1" spc="-55" dirty="0">
                <a:latin typeface="Times New Roman"/>
                <a:cs typeface="Times New Roman"/>
              </a:rPr>
              <a:t>э</a:t>
            </a:r>
            <a:r>
              <a:rPr b="1" spc="-5" dirty="0">
                <a:latin typeface="Times New Roman"/>
                <a:cs typeface="Times New Roman"/>
              </a:rPr>
              <a:t>лем</a:t>
            </a:r>
            <a:r>
              <a:rPr b="1" spc="5" dirty="0">
                <a:latin typeface="Times New Roman"/>
                <a:cs typeface="Times New Roman"/>
              </a:rPr>
              <a:t>е</a:t>
            </a:r>
            <a:r>
              <a:rPr b="1" spc="-5" dirty="0">
                <a:latin typeface="Times New Roman"/>
                <a:cs typeface="Times New Roman"/>
              </a:rPr>
              <a:t>нттерінің  </a:t>
            </a:r>
            <a:r>
              <a:rPr b="1" spc="-10" dirty="0">
                <a:latin typeface="Times New Roman"/>
                <a:cs typeface="Times New Roman"/>
              </a:rPr>
              <a:t>элементтерін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келесі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spc="-20" dirty="0">
                <a:latin typeface="Times New Roman"/>
                <a:cs typeface="Times New Roman"/>
              </a:rPr>
              <a:t>формулалар</a:t>
            </a:r>
            <a:r>
              <a:rPr b="1" spc="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анықтайды: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29207" y="1576806"/>
            <a:ext cx="144716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 marR="30480" indent="-64135">
              <a:lnSpc>
                <a:spcPct val="1400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Т</a:t>
            </a:r>
            <a:r>
              <a:rPr sz="1950" spc="-30" baseline="-21367" dirty="0">
                <a:latin typeface="Times New Roman"/>
                <a:cs typeface="Times New Roman"/>
              </a:rPr>
              <a:t>общ</a:t>
            </a:r>
            <a:r>
              <a:rPr sz="2000" spc="-20" dirty="0">
                <a:latin typeface="Times New Roman"/>
                <a:cs typeface="Times New Roman"/>
              </a:rPr>
              <a:t>=Т </a:t>
            </a:r>
            <a:r>
              <a:rPr sz="2000" dirty="0">
                <a:latin typeface="Times New Roman"/>
                <a:cs typeface="Times New Roman"/>
              </a:rPr>
              <a:t>+ </a:t>
            </a:r>
            <a:r>
              <a:rPr sz="2000" spc="-5" dirty="0">
                <a:latin typeface="Times New Roman"/>
                <a:cs typeface="Times New Roman"/>
              </a:rPr>
              <a:t>∆Т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Б</a:t>
            </a:r>
            <a:r>
              <a:rPr sz="1950" spc="7" baseline="-21367" dirty="0">
                <a:latin typeface="Times New Roman"/>
                <a:cs typeface="Times New Roman"/>
              </a:rPr>
              <a:t>общ</a:t>
            </a:r>
            <a:r>
              <a:rPr sz="2000" spc="5" dirty="0">
                <a:latin typeface="Times New Roman"/>
                <a:cs typeface="Times New Roman"/>
              </a:rPr>
              <a:t>=Б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∆Б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54607" y="2551938"/>
            <a:ext cx="12211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9900" algn="l"/>
              </a:tabLst>
            </a:pPr>
            <a:r>
              <a:rPr sz="2000" dirty="0">
                <a:latin typeface="Times New Roman"/>
                <a:cs typeface="Times New Roman"/>
              </a:rPr>
              <a:t>К	=К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9207" y="2607789"/>
            <a:ext cx="1905000" cy="76454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855"/>
              </a:spcBef>
            </a:pPr>
            <a:r>
              <a:rPr sz="1300" spc="15" dirty="0">
                <a:latin typeface="Times New Roman"/>
                <a:cs typeface="Times New Roman"/>
              </a:rPr>
              <a:t>общ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100"/>
              </a:spcBef>
            </a:pPr>
            <a:r>
              <a:rPr sz="3000" spc="-7" baseline="13888" dirty="0">
                <a:latin typeface="Times New Roman"/>
                <a:cs typeface="Times New Roman"/>
              </a:rPr>
              <a:t>Д</a:t>
            </a:r>
            <a:r>
              <a:rPr sz="1300" spc="-5" dirty="0">
                <a:latin typeface="Times New Roman"/>
                <a:cs typeface="Times New Roman"/>
              </a:rPr>
              <a:t>общ</a:t>
            </a:r>
            <a:r>
              <a:rPr sz="3000" spc="-7" baseline="13888" dirty="0">
                <a:latin typeface="Times New Roman"/>
                <a:cs typeface="Times New Roman"/>
              </a:rPr>
              <a:t>=2Т</a:t>
            </a:r>
            <a:r>
              <a:rPr sz="1300" spc="-5" dirty="0">
                <a:latin typeface="Times New Roman"/>
                <a:cs typeface="Times New Roman"/>
              </a:rPr>
              <a:t>общ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3000" baseline="13888" dirty="0">
                <a:latin typeface="Times New Roman"/>
                <a:cs typeface="Times New Roman"/>
              </a:rPr>
              <a:t>-</a:t>
            </a:r>
            <a:r>
              <a:rPr sz="3000" spc="-60" baseline="13888" dirty="0">
                <a:latin typeface="Times New Roman"/>
                <a:cs typeface="Times New Roman"/>
              </a:rPr>
              <a:t> </a:t>
            </a:r>
            <a:r>
              <a:rPr sz="3000" spc="-22" baseline="13888" dirty="0">
                <a:latin typeface="Times New Roman"/>
                <a:cs typeface="Times New Roman"/>
              </a:rPr>
              <a:t>К</a:t>
            </a:r>
            <a:r>
              <a:rPr sz="1300" spc="-15" dirty="0">
                <a:latin typeface="Times New Roman"/>
                <a:cs typeface="Times New Roman"/>
              </a:rPr>
              <a:t>общ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7484" y="1636522"/>
            <a:ext cx="10382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мұндағы: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8846" y="2063242"/>
            <a:ext cx="312356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latin typeface="Times New Roman"/>
                <a:cs typeface="Times New Roman"/>
              </a:rPr>
              <a:t>Т</a:t>
            </a:r>
            <a:r>
              <a:rPr sz="1950" spc="-44" baseline="-21367" dirty="0">
                <a:latin typeface="Times New Roman"/>
                <a:cs typeface="Times New Roman"/>
              </a:rPr>
              <a:t>общ</a:t>
            </a:r>
            <a:r>
              <a:rPr sz="1950" spc="-7" baseline="-2136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жалпы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тангенс,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  <a:endParaRPr sz="2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2000" spc="-15" dirty="0">
                <a:latin typeface="Times New Roman"/>
                <a:cs typeface="Times New Roman"/>
              </a:rPr>
              <a:t>К</a:t>
            </a:r>
            <a:r>
              <a:rPr sz="1950" spc="-22" baseline="-21367" dirty="0">
                <a:latin typeface="Times New Roman"/>
                <a:cs typeface="Times New Roman"/>
              </a:rPr>
              <a:t>общ</a:t>
            </a:r>
            <a:r>
              <a:rPr sz="1950" spc="-15" baseline="-2136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жалпы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қисық,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  <a:endParaRPr sz="200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</a:pPr>
            <a:r>
              <a:rPr sz="2000" spc="10" dirty="0">
                <a:latin typeface="Times New Roman"/>
                <a:cs typeface="Times New Roman"/>
              </a:rPr>
              <a:t>Б</a:t>
            </a:r>
            <a:r>
              <a:rPr sz="1950" spc="15" baseline="-21367" dirty="0">
                <a:latin typeface="Times New Roman"/>
                <a:cs typeface="Times New Roman"/>
              </a:rPr>
              <a:t>общ </a:t>
            </a:r>
            <a:r>
              <a:rPr sz="2000" dirty="0">
                <a:latin typeface="Times New Roman"/>
                <a:cs typeface="Times New Roman"/>
              </a:rPr>
              <a:t>- жалпы биссектриса, м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Д</a:t>
            </a:r>
            <a:r>
              <a:rPr sz="1950" spc="15" baseline="-21367" dirty="0">
                <a:latin typeface="Times New Roman"/>
                <a:cs typeface="Times New Roman"/>
              </a:rPr>
              <a:t>общ</a:t>
            </a:r>
            <a:r>
              <a:rPr sz="1950" spc="-22" baseline="-2136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жалпы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домер,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1581" y="3414521"/>
            <a:ext cx="822261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4958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Бұрыштардың</a:t>
            </a:r>
            <a:r>
              <a:rPr sz="2000" dirty="0">
                <a:latin typeface="Times New Roman"/>
                <a:cs typeface="Times New Roman"/>
              </a:rPr>
              <a:t> ұштары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арасындағы</a:t>
            </a:r>
            <a:r>
              <a:rPr sz="2000" dirty="0">
                <a:latin typeface="Times New Roman"/>
                <a:cs typeface="Times New Roman"/>
              </a:rPr>
              <a:t> қашықтық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(S)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картада</a:t>
            </a:r>
            <a:r>
              <a:rPr sz="2000" spc="-5" dirty="0">
                <a:latin typeface="Times New Roman"/>
                <a:cs typeface="Times New Roman"/>
              </a:rPr>
              <a:t> тиісті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масштабтағы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lang="kk-KZ" sz="2000" spc="15" dirty="0">
                <a:latin typeface="Times New Roman"/>
                <a:cs typeface="Times New Roman"/>
              </a:rPr>
              <a:t>ө</a:t>
            </a:r>
            <a:r>
              <a:rPr sz="2000" spc="15" dirty="0" err="1">
                <a:latin typeface="Times New Roman"/>
                <a:cs typeface="Times New Roman"/>
              </a:rPr>
              <a:t>лшеу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арқылы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анықталады,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ал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түзеткіштің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ұзындығы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(P)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жолдың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бағытының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басынан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 err="1">
                <a:latin typeface="Times New Roman"/>
                <a:cs typeface="Times New Roman"/>
              </a:rPr>
              <a:t>бастап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</a:t>
            </a:r>
            <a:r>
              <a:rPr lang="kk-KZ" sz="2000" spc="-5" dirty="0">
                <a:latin typeface="Times New Roman"/>
                <a:cs typeface="Times New Roman"/>
              </a:rPr>
              <a:t>ө</a:t>
            </a:r>
            <a:r>
              <a:rPr sz="2000" spc="-5" dirty="0" err="1">
                <a:latin typeface="Times New Roman"/>
                <a:cs typeface="Times New Roman"/>
              </a:rPr>
              <a:t>ңгелектеу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басына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дейінгі </a:t>
            </a:r>
            <a:r>
              <a:rPr sz="2000" dirty="0">
                <a:latin typeface="Times New Roman"/>
                <a:cs typeface="Times New Roman"/>
              </a:rPr>
              <a:t> арақашықтық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ретінде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анықталады.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34923" y="6013805"/>
            <a:ext cx="74345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Бұрыштардың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шыңдары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арасындағы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қашықтықты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анықтау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схемасы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8557" y="4717224"/>
            <a:ext cx="7056755" cy="13028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02768" y="788924"/>
            <a:ext cx="8486140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449580" algn="just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latin typeface="Times New Roman"/>
                <a:cs typeface="Times New Roman"/>
              </a:rPr>
              <a:t>Жолдың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ұзыннан </a:t>
            </a:r>
            <a:r>
              <a:rPr sz="2000" b="1" spc="-10" dirty="0">
                <a:latin typeface="Times New Roman"/>
                <a:cs typeface="Times New Roman"/>
              </a:rPr>
              <a:t>бойлық </a:t>
            </a:r>
            <a:r>
              <a:rPr sz="2000" b="1" spc="-15" dirty="0">
                <a:latin typeface="Times New Roman"/>
                <a:cs typeface="Times New Roman"/>
              </a:rPr>
              <a:t>қима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түзу </a:t>
            </a:r>
            <a:r>
              <a:rPr sz="2000" spc="-5" dirty="0">
                <a:latin typeface="Times New Roman"/>
                <a:cs typeface="Times New Roman"/>
              </a:rPr>
              <a:t>және </a:t>
            </a:r>
            <a:r>
              <a:rPr sz="2000" dirty="0">
                <a:latin typeface="Times New Roman"/>
                <a:cs typeface="Times New Roman"/>
              </a:rPr>
              <a:t>тік қисықтардың ұтымды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таңдалған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сегменттерінің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жиынтығы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болып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табылады.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Ол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берілген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жылдамдықпен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к</a:t>
            </a:r>
            <a:r>
              <a:rPr lang="kk-KZ" sz="2000" spc="20" dirty="0">
                <a:latin typeface="Times New Roman"/>
                <a:cs typeface="Times New Roman"/>
              </a:rPr>
              <a:t>ө</a:t>
            </a:r>
            <a:r>
              <a:rPr sz="2000" spc="20" dirty="0" err="1">
                <a:latin typeface="Times New Roman"/>
                <a:cs typeface="Times New Roman"/>
              </a:rPr>
              <a:t>лік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құралдарының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үздіксіз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және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қауіпсіз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қозғалысын,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шаруашылық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құрылысын,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ұзақ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мерзімділігі</a:t>
            </a:r>
            <a:r>
              <a:rPr sz="2000" dirty="0">
                <a:latin typeface="Times New Roman"/>
                <a:cs typeface="Times New Roman"/>
              </a:rPr>
              <a:t> мен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жолды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күтіп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ұстаудың 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қалыпты жағдайын </a:t>
            </a:r>
            <a:r>
              <a:rPr sz="2000" spc="-5" dirty="0">
                <a:latin typeface="Times New Roman"/>
                <a:cs typeface="Times New Roman"/>
              </a:rPr>
              <a:t>және </a:t>
            </a:r>
            <a:r>
              <a:rPr sz="2000" dirty="0">
                <a:latin typeface="Times New Roman"/>
                <a:cs typeface="Times New Roman"/>
              </a:rPr>
              <a:t>жұмыс </a:t>
            </a:r>
            <a:r>
              <a:rPr sz="2000" spc="-10" dirty="0">
                <a:latin typeface="Times New Roman"/>
                <a:cs typeface="Times New Roman"/>
              </a:rPr>
              <a:t>кезінде </a:t>
            </a:r>
            <a:r>
              <a:rPr sz="2000" dirty="0">
                <a:latin typeface="Times New Roman"/>
                <a:cs typeface="Times New Roman"/>
              </a:rPr>
              <a:t>құрылымды </a:t>
            </a:r>
            <a:r>
              <a:rPr sz="2000" spc="-10" dirty="0">
                <a:latin typeface="Times New Roman"/>
                <a:cs typeface="Times New Roman"/>
              </a:rPr>
              <a:t>визуалды </a:t>
            </a:r>
            <a:r>
              <a:rPr sz="2000" spc="-25" dirty="0">
                <a:latin typeface="Times New Roman"/>
                <a:cs typeface="Times New Roman"/>
              </a:rPr>
              <a:t>қабылдауды 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қамтамасыз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ететіндей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жобаланады.</a:t>
            </a:r>
            <a:endParaRPr sz="2000" dirty="0">
              <a:latin typeface="Times New Roman"/>
              <a:cs typeface="Times New Roman"/>
            </a:endParaRPr>
          </a:p>
          <a:p>
            <a:pPr marL="462280" marR="2398395" algn="just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Келесі </a:t>
            </a:r>
            <a:r>
              <a:rPr sz="2000" spc="5" dirty="0">
                <a:latin typeface="Times New Roman"/>
                <a:cs typeface="Times New Roman"/>
              </a:rPr>
              <a:t>үш </a:t>
            </a:r>
            <a:r>
              <a:rPr sz="2000" spc="-5" dirty="0">
                <a:latin typeface="Times New Roman"/>
                <a:cs typeface="Times New Roman"/>
              </a:rPr>
              <a:t>жағдайды ескере отырып </a:t>
            </a:r>
            <a:r>
              <a:rPr sz="2000" spc="-20" dirty="0">
                <a:latin typeface="Times New Roman"/>
                <a:cs typeface="Times New Roman"/>
              </a:rPr>
              <a:t>жобалау </a:t>
            </a:r>
            <a:r>
              <a:rPr sz="2000" spc="-5" dirty="0">
                <a:latin typeface="Times New Roman"/>
                <a:cs typeface="Times New Roman"/>
              </a:rPr>
              <a:t>қажет: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а) жыл </a:t>
            </a:r>
            <a:r>
              <a:rPr sz="2000" dirty="0">
                <a:latin typeface="Times New Roman"/>
                <a:cs typeface="Times New Roman"/>
              </a:rPr>
              <a:t>бойы </a:t>
            </a:r>
            <a:r>
              <a:rPr sz="2000" spc="-10" dirty="0">
                <a:latin typeface="Times New Roman"/>
                <a:cs typeface="Times New Roman"/>
              </a:rPr>
              <a:t>жер </a:t>
            </a:r>
            <a:r>
              <a:rPr sz="2000" spc="-5" dirty="0">
                <a:latin typeface="Times New Roman"/>
                <a:cs typeface="Times New Roman"/>
              </a:rPr>
              <a:t>және </a:t>
            </a:r>
            <a:r>
              <a:rPr sz="2000" spc="-25" dirty="0" err="1">
                <a:latin typeface="Times New Roman"/>
                <a:cs typeface="Times New Roman"/>
              </a:rPr>
              <a:t>жол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т</a:t>
            </a:r>
            <a:r>
              <a:rPr lang="kk-KZ" sz="2000" spc="15" dirty="0">
                <a:latin typeface="Times New Roman"/>
                <a:cs typeface="Times New Roman"/>
              </a:rPr>
              <a:t>ө</a:t>
            </a:r>
            <a:r>
              <a:rPr sz="2000" spc="15" dirty="0" err="1">
                <a:latin typeface="Times New Roman"/>
                <a:cs typeface="Times New Roman"/>
              </a:rPr>
              <a:t>семнің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тұрақтылығы;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б)</a:t>
            </a:r>
            <a:r>
              <a:rPr sz="2000" spc="-25" dirty="0">
                <a:latin typeface="Times New Roman"/>
                <a:cs typeface="Times New Roman"/>
              </a:rPr>
              <a:t> жол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құрылысының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ең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аз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құны;</a:t>
            </a:r>
          </a:p>
          <a:p>
            <a:pPr marL="12700" marR="5080" indent="449580">
              <a:lnSpc>
                <a:spcPct val="100000"/>
              </a:lnSpc>
              <a:spcBef>
                <a:spcPts val="5"/>
              </a:spcBef>
              <a:tabLst>
                <a:tab pos="814069" algn="l"/>
                <a:tab pos="1920875" algn="l"/>
                <a:tab pos="2603500" algn="l"/>
                <a:tab pos="3655060" algn="l"/>
                <a:tab pos="4758690" algn="l"/>
                <a:tab pos="5490210" algn="l"/>
                <a:tab pos="5885180" algn="l"/>
                <a:tab pos="6679565" algn="l"/>
                <a:tab pos="7383780" algn="l"/>
                <a:tab pos="7900034" algn="l"/>
              </a:tabLst>
            </a:pPr>
            <a:r>
              <a:rPr sz="2000" dirty="0">
                <a:latin typeface="Times New Roman"/>
                <a:cs typeface="Times New Roman"/>
              </a:rPr>
              <a:t>в)	ы</a:t>
            </a:r>
            <a:r>
              <a:rPr sz="2000" spc="-10" dirty="0">
                <a:latin typeface="Times New Roman"/>
                <a:cs typeface="Times New Roman"/>
              </a:rPr>
              <a:t>ң</a:t>
            </a:r>
            <a:r>
              <a:rPr sz="2000" spc="-5" dirty="0">
                <a:latin typeface="Times New Roman"/>
                <a:cs typeface="Times New Roman"/>
              </a:rPr>
              <a:t>ғай</a:t>
            </a:r>
            <a:r>
              <a:rPr sz="2000" spc="5" dirty="0">
                <a:latin typeface="Times New Roman"/>
                <a:cs typeface="Times New Roman"/>
              </a:rPr>
              <a:t>л</a:t>
            </a:r>
            <a:r>
              <a:rPr sz="2000" dirty="0">
                <a:latin typeface="Times New Roman"/>
                <a:cs typeface="Times New Roman"/>
              </a:rPr>
              <a:t>ы	ж</a:t>
            </a:r>
            <a:r>
              <a:rPr sz="2000" spc="-10" dirty="0">
                <a:latin typeface="Times New Roman"/>
                <a:cs typeface="Times New Roman"/>
              </a:rPr>
              <a:t>ә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е	қ</a:t>
            </a:r>
            <a:r>
              <a:rPr sz="2000" spc="-10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уіпс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з,	сонымен	қ</a:t>
            </a:r>
            <a:r>
              <a:rPr sz="2000" spc="-55" dirty="0">
                <a:latin typeface="Times New Roman"/>
                <a:cs typeface="Times New Roman"/>
              </a:rPr>
              <a:t>а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ар	</a:t>
            </a:r>
            <a:r>
              <a:rPr sz="2000" spc="-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ң	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lang="kk-KZ" sz="2000" spc="20" dirty="0">
                <a:latin typeface="Times New Roman"/>
                <a:cs typeface="Times New Roman"/>
              </a:rPr>
              <a:t>ө</a:t>
            </a:r>
            <a:r>
              <a:rPr sz="2000" spc="20" dirty="0" err="1">
                <a:latin typeface="Times New Roman"/>
                <a:cs typeface="Times New Roman"/>
              </a:rPr>
              <a:t>мен</a:t>
            </a:r>
            <a:r>
              <a:rPr sz="2000" dirty="0">
                <a:latin typeface="Times New Roman"/>
                <a:cs typeface="Times New Roman"/>
              </a:rPr>
              <a:t>	құны	бар	</a:t>
            </a:r>
            <a:r>
              <a:rPr sz="2000" spc="20" dirty="0">
                <a:latin typeface="Times New Roman"/>
                <a:cs typeface="Times New Roman"/>
              </a:rPr>
              <a:t>к</a:t>
            </a:r>
            <a:r>
              <a:rPr lang="kk-KZ" sz="2000" spc="20" dirty="0">
                <a:latin typeface="Times New Roman"/>
                <a:cs typeface="Times New Roman"/>
              </a:rPr>
              <a:t>ө</a:t>
            </a:r>
            <a:r>
              <a:rPr sz="2000" spc="20" dirty="0" err="1">
                <a:latin typeface="Times New Roman"/>
                <a:cs typeface="Times New Roman"/>
              </a:rPr>
              <a:t>лік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құралдарының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тасымалдауды.</a:t>
            </a:r>
            <a:endParaRPr sz="2000" dirty="0">
              <a:latin typeface="Times New Roman"/>
              <a:cs typeface="Times New Roman"/>
            </a:endParaRPr>
          </a:p>
          <a:p>
            <a:pPr marL="462280">
              <a:lnSpc>
                <a:spcPct val="100000"/>
              </a:lnSpc>
              <a:tabLst>
                <a:tab pos="1722755" algn="l"/>
                <a:tab pos="2820035" algn="l"/>
                <a:tab pos="3833495" algn="l"/>
                <a:tab pos="4358005" algn="l"/>
                <a:tab pos="6183630" algn="l"/>
                <a:tab pos="769747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Ұзын</a:t>
            </a:r>
            <a:r>
              <a:rPr sz="2000" b="1" spc="-10" dirty="0">
                <a:latin typeface="Times New Roman"/>
                <a:cs typeface="Times New Roman"/>
              </a:rPr>
              <a:t>н</a:t>
            </a:r>
            <a:r>
              <a:rPr sz="2000" b="1" dirty="0">
                <a:latin typeface="Times New Roman"/>
                <a:cs typeface="Times New Roman"/>
              </a:rPr>
              <a:t>ан	</a:t>
            </a:r>
            <a:r>
              <a:rPr sz="2000" b="1" spc="-20" dirty="0">
                <a:latin typeface="Times New Roman"/>
                <a:cs typeface="Times New Roman"/>
              </a:rPr>
              <a:t>б</a:t>
            </a:r>
            <a:r>
              <a:rPr sz="2000" b="1" dirty="0">
                <a:latin typeface="Times New Roman"/>
                <a:cs typeface="Times New Roman"/>
              </a:rPr>
              <a:t>о</a:t>
            </a:r>
            <a:r>
              <a:rPr sz="2000" b="1" spc="-10" dirty="0">
                <a:latin typeface="Times New Roman"/>
                <a:cs typeface="Times New Roman"/>
              </a:rPr>
              <a:t>й</a:t>
            </a:r>
            <a:r>
              <a:rPr sz="2000" b="1" spc="-5" dirty="0">
                <a:latin typeface="Times New Roman"/>
                <a:cs typeface="Times New Roman"/>
              </a:rPr>
              <a:t>лы</a:t>
            </a:r>
            <a:r>
              <a:rPr sz="2000" b="1" dirty="0">
                <a:latin typeface="Times New Roman"/>
                <a:cs typeface="Times New Roman"/>
              </a:rPr>
              <a:t>қ	</a:t>
            </a:r>
            <a:r>
              <a:rPr sz="2000" b="1" spc="-5" dirty="0">
                <a:latin typeface="Times New Roman"/>
                <a:cs typeface="Times New Roman"/>
              </a:rPr>
              <a:t>қи</a:t>
            </a:r>
            <a:r>
              <a:rPr sz="2000" b="1" spc="-30" dirty="0">
                <a:latin typeface="Times New Roman"/>
                <a:cs typeface="Times New Roman"/>
              </a:rPr>
              <a:t>м</a:t>
            </a:r>
            <a:r>
              <a:rPr sz="2000" b="1" dirty="0">
                <a:latin typeface="Times New Roman"/>
                <a:cs typeface="Times New Roman"/>
              </a:rPr>
              <a:t>а	</a:t>
            </a:r>
            <a:r>
              <a:rPr sz="2000" b="1" spc="5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4	</a:t>
            </a:r>
            <a:r>
              <a:rPr sz="2000" spc="-15" dirty="0">
                <a:latin typeface="Times New Roman"/>
                <a:cs typeface="Times New Roman"/>
              </a:rPr>
              <a:t>ф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40" dirty="0">
                <a:latin typeface="Times New Roman"/>
                <a:cs typeface="Times New Roman"/>
              </a:rPr>
              <a:t>р</a:t>
            </a:r>
            <a:r>
              <a:rPr sz="2000" spc="-20" dirty="0">
                <a:latin typeface="Times New Roman"/>
                <a:cs typeface="Times New Roman"/>
              </a:rPr>
              <a:t>м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ты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да</a:t>
            </a:r>
            <a:r>
              <a:rPr sz="2000" spc="-10" dirty="0">
                <a:latin typeface="Times New Roman"/>
                <a:cs typeface="Times New Roman"/>
              </a:rPr>
              <a:t>ғ</a:t>
            </a:r>
            <a:r>
              <a:rPr sz="2000" dirty="0">
                <a:latin typeface="Times New Roman"/>
                <a:cs typeface="Times New Roman"/>
              </a:rPr>
              <a:t>ы	</a:t>
            </a:r>
            <a:r>
              <a:rPr sz="2000" spc="-5" dirty="0">
                <a:latin typeface="Times New Roman"/>
                <a:cs typeface="Times New Roman"/>
              </a:rPr>
              <a:t>графи</a:t>
            </a:r>
            <a:r>
              <a:rPr sz="2000" spc="-35" dirty="0">
                <a:latin typeface="Times New Roman"/>
                <a:cs typeface="Times New Roman"/>
              </a:rPr>
              <a:t>к</a:t>
            </a:r>
            <a:r>
              <a:rPr sz="2000" spc="5" dirty="0">
                <a:latin typeface="Times New Roman"/>
                <a:cs typeface="Times New Roman"/>
              </a:rPr>
              <a:t>ал</a:t>
            </a:r>
            <a:r>
              <a:rPr sz="2000" dirty="0">
                <a:latin typeface="Times New Roman"/>
                <a:cs typeface="Times New Roman"/>
              </a:rPr>
              <a:t>ық	қ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spc="-5" dirty="0">
                <a:latin typeface="Times New Roman"/>
                <a:cs typeface="Times New Roman"/>
              </a:rPr>
              <a:t>ғ</a:t>
            </a:r>
            <a:r>
              <a:rPr sz="2000" spc="-1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зға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бағыттың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таңдалған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нұсқасына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сәйкес</a:t>
            </a:r>
            <a:r>
              <a:rPr sz="2000" dirty="0">
                <a:latin typeface="Times New Roman"/>
                <a:cs typeface="Times New Roman"/>
              </a:rPr>
              <a:t> құрастырылады.</a:t>
            </a:r>
          </a:p>
          <a:p>
            <a:pPr marL="12700" marR="6985" indent="449580">
              <a:lnSpc>
                <a:spcPct val="100000"/>
              </a:lnSpc>
              <a:tabLst>
                <a:tab pos="38227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Ұзыннан</a:t>
            </a:r>
            <a:r>
              <a:rPr sz="2000" b="1" spc="459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бойлық</a:t>
            </a:r>
            <a:r>
              <a:rPr sz="2000" b="1" spc="48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қиманы	</a:t>
            </a:r>
            <a:r>
              <a:rPr sz="2000" b="1" spc="-20" dirty="0">
                <a:latin typeface="Times New Roman"/>
                <a:cs typeface="Times New Roman"/>
              </a:rPr>
              <a:t>сызу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барысында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келесі</a:t>
            </a:r>
            <a:r>
              <a:rPr sz="2000" b="1" spc="-5" dirty="0">
                <a:latin typeface="Times New Roman"/>
                <a:cs typeface="Times New Roman"/>
              </a:rPr>
              <a:t> масштаптарды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қолданамыз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:</a:t>
            </a:r>
          </a:p>
          <a:p>
            <a:pPr marL="551815" indent="-196850">
              <a:lnSpc>
                <a:spcPct val="100000"/>
              </a:lnSpc>
              <a:buChar char="-"/>
              <a:tabLst>
                <a:tab pos="552450" algn="l"/>
              </a:tabLst>
            </a:pPr>
            <a:r>
              <a:rPr sz="2000" spc="10" dirty="0">
                <a:latin typeface="Times New Roman"/>
                <a:cs typeface="Times New Roman"/>
              </a:rPr>
              <a:t>К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лденең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масштаб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1: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5000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немесе</a:t>
            </a:r>
            <a:r>
              <a:rPr sz="2000" spc="5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 </a:t>
            </a:r>
            <a:r>
              <a:rPr sz="2000" spc="-5" dirty="0">
                <a:latin typeface="Times New Roman"/>
                <a:cs typeface="Times New Roman"/>
              </a:rPr>
              <a:t>см </a:t>
            </a:r>
            <a:r>
              <a:rPr sz="2000" dirty="0">
                <a:latin typeface="Times New Roman"/>
                <a:cs typeface="Times New Roman"/>
              </a:rPr>
              <a:t>50 м</a:t>
            </a:r>
          </a:p>
          <a:p>
            <a:pPr marL="551815" indent="-196850">
              <a:lnSpc>
                <a:spcPct val="100000"/>
              </a:lnSpc>
              <a:buChar char="-"/>
              <a:tabLst>
                <a:tab pos="552450" algn="l"/>
                <a:tab pos="3553460" algn="l"/>
              </a:tabLst>
            </a:pPr>
            <a:r>
              <a:rPr sz="2000" spc="-5" dirty="0">
                <a:latin typeface="Times New Roman"/>
                <a:cs typeface="Times New Roman"/>
              </a:rPr>
              <a:t>Тік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масштаб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1: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500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немесе	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</a:p>
          <a:p>
            <a:pPr marL="551815" indent="-196850">
              <a:lnSpc>
                <a:spcPct val="100000"/>
              </a:lnSpc>
              <a:buChar char="-"/>
              <a:tabLst>
                <a:tab pos="552450" algn="l"/>
                <a:tab pos="5900420" algn="l"/>
              </a:tabLst>
            </a:pPr>
            <a:r>
              <a:rPr sz="2000" spc="-15" dirty="0">
                <a:latin typeface="Times New Roman"/>
                <a:cs typeface="Times New Roman"/>
              </a:rPr>
              <a:t>Топырақтарды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енгізу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үшін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масштаб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1:50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немесе	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см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0,50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90473" y="932814"/>
            <a:ext cx="7981950" cy="3380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Ұзыннан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бойлық </a:t>
            </a:r>
            <a:r>
              <a:rPr sz="2000" spc="-5" dirty="0">
                <a:latin typeface="Times New Roman"/>
                <a:cs typeface="Times New Roman"/>
              </a:rPr>
              <a:t>қиманың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дизайны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мыналарды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қамтиды:</a:t>
            </a:r>
          </a:p>
          <a:p>
            <a:pPr marL="287020" indent="-274320">
              <a:lnSpc>
                <a:spcPct val="100000"/>
              </a:lnSpc>
              <a:buAutoNum type="arabicParenR"/>
              <a:tabLst>
                <a:tab pos="287020" algn="l"/>
              </a:tabLst>
            </a:pPr>
            <a:r>
              <a:rPr sz="2000" spc="-5" dirty="0">
                <a:latin typeface="Times New Roman"/>
                <a:cs typeface="Times New Roman"/>
              </a:rPr>
              <a:t>бастапқы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ақпаратты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қолдану;</a:t>
            </a:r>
            <a:endParaRPr sz="200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AutoNum type="arabicParenR"/>
              <a:tabLst>
                <a:tab pos="287020" algn="l"/>
              </a:tabLst>
            </a:pPr>
            <a:r>
              <a:rPr sz="2000" spc="-15" dirty="0">
                <a:latin typeface="Times New Roman"/>
                <a:cs typeface="Times New Roman"/>
              </a:rPr>
              <a:t>бақылау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пункттері</a:t>
            </a:r>
            <a:r>
              <a:rPr sz="2000" dirty="0">
                <a:latin typeface="Times New Roman"/>
                <a:cs typeface="Times New Roman"/>
              </a:rPr>
              <a:t> мен </a:t>
            </a:r>
            <a:r>
              <a:rPr sz="2000" spc="-5" dirty="0">
                <a:latin typeface="Times New Roman"/>
                <a:cs typeface="Times New Roman"/>
              </a:rPr>
              <a:t>жетекші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жұмыс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белгілерін </a:t>
            </a:r>
            <a:r>
              <a:rPr sz="2000" spc="-10" dirty="0">
                <a:latin typeface="Times New Roman"/>
                <a:cs typeface="Times New Roman"/>
              </a:rPr>
              <a:t>тағайындау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(h</a:t>
            </a:r>
            <a:r>
              <a:rPr sz="1600" spc="-5" dirty="0">
                <a:latin typeface="Times New Roman"/>
                <a:cs typeface="Times New Roman"/>
              </a:rPr>
              <a:t>рук</a:t>
            </a:r>
            <a:r>
              <a:rPr sz="2000" spc="-5" dirty="0">
                <a:latin typeface="Times New Roman"/>
                <a:cs typeface="Times New Roman"/>
              </a:rPr>
              <a:t>);</a:t>
            </a:r>
            <a:endParaRPr sz="200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AutoNum type="arabicParenR"/>
              <a:tabLst>
                <a:tab pos="287020" algn="l"/>
              </a:tabLst>
            </a:pPr>
            <a:r>
              <a:rPr sz="2000" spc="-20" dirty="0">
                <a:latin typeface="Times New Roman"/>
                <a:cs typeface="Times New Roman"/>
              </a:rPr>
              <a:t>жобалау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сызығының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нұсқаларын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құру;</a:t>
            </a:r>
            <a:endParaRPr sz="200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AutoNum type="arabicParenR"/>
              <a:tabLst>
                <a:tab pos="287020" algn="l"/>
              </a:tabLst>
            </a:pPr>
            <a:r>
              <a:rPr sz="2000" dirty="0">
                <a:latin typeface="Times New Roman"/>
                <a:cs typeface="Times New Roman"/>
              </a:rPr>
              <a:t>арықтарды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жобалау.</a:t>
            </a:r>
            <a:endParaRPr sz="2000" dirty="0">
              <a:latin typeface="Times New Roman"/>
              <a:cs typeface="Times New Roman"/>
            </a:endParaRPr>
          </a:p>
          <a:p>
            <a:pPr marL="12700" marR="5080" indent="539115" algn="just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Times New Roman"/>
                <a:cs typeface="Times New Roman"/>
              </a:rPr>
              <a:t>Бойлық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профильмен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жер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бетінің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сызығын</a:t>
            </a:r>
            <a:r>
              <a:rPr sz="2000" spc="5" dirty="0">
                <a:latin typeface="Times New Roman"/>
                <a:cs typeface="Times New Roman"/>
              </a:rPr>
              <a:t> салу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үшін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сіз</a:t>
            </a:r>
            <a:r>
              <a:rPr sz="2000" dirty="0">
                <a:latin typeface="Times New Roman"/>
                <a:cs typeface="Times New Roman"/>
              </a:rPr>
              <a:t> оның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пикеттердегі </a:t>
            </a:r>
            <a:r>
              <a:rPr sz="2000" spc="-5" dirty="0">
                <a:latin typeface="Times New Roman"/>
                <a:cs typeface="Times New Roman"/>
              </a:rPr>
              <a:t>және маршрут бойындағы нүктелердегі белгілерін </a:t>
            </a:r>
            <a:r>
              <a:rPr sz="2000" spc="-10" dirty="0">
                <a:latin typeface="Times New Roman"/>
                <a:cs typeface="Times New Roman"/>
              </a:rPr>
              <a:t>білуіңіз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керек.</a:t>
            </a:r>
            <a:r>
              <a:rPr sz="2000" spc="-5" dirty="0">
                <a:latin typeface="Times New Roman"/>
                <a:cs typeface="Times New Roman"/>
              </a:rPr>
              <a:t> Плюс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нүктелері: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к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лденең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тығыздықтың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 err="1">
                <a:latin typeface="Times New Roman"/>
                <a:cs typeface="Times New Roman"/>
              </a:rPr>
              <a:t>күрт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lang="kk-KZ" sz="2000" dirty="0">
                <a:latin typeface="Times New Roman"/>
                <a:cs typeface="Times New Roman"/>
              </a:rPr>
              <a:t>ө</a:t>
            </a:r>
            <a:r>
              <a:rPr sz="2000" dirty="0" err="1">
                <a:latin typeface="Times New Roman"/>
                <a:cs typeface="Times New Roman"/>
              </a:rPr>
              <a:t>згеруімен</a:t>
            </a:r>
            <a:r>
              <a:rPr sz="2000" dirty="0">
                <a:latin typeface="Times New Roman"/>
                <a:cs typeface="Times New Roman"/>
              </a:rPr>
              <a:t>,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рельефтің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биіктіктегі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және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рельефтің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</a:t>
            </a:r>
            <a:r>
              <a:rPr lang="kk-KZ" sz="2000" dirty="0">
                <a:latin typeface="Times New Roman"/>
                <a:cs typeface="Times New Roman"/>
              </a:rPr>
              <a:t>ө</a:t>
            </a:r>
            <a:r>
              <a:rPr sz="2000" dirty="0" err="1">
                <a:latin typeface="Times New Roman"/>
                <a:cs typeface="Times New Roman"/>
              </a:rPr>
              <a:t>мендеуімен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сипатталатын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беткейлердің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згеру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нүктелері,</a:t>
            </a:r>
            <a:r>
              <a:rPr sz="2000" dirty="0">
                <a:latin typeface="Times New Roman"/>
                <a:cs typeface="Times New Roman"/>
              </a:rPr>
              <a:t> жартастарға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сәйкес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келетін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нүктелер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және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рельефтің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бойлық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профиліндегі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басқа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да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згерістер</a:t>
            </a:r>
            <a:r>
              <a:rPr sz="2000" spc="5" dirty="0">
                <a:latin typeface="Times New Roman"/>
                <a:cs typeface="Times New Roman"/>
              </a:rPr>
              <a:t>.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К</a:t>
            </a:r>
            <a:r>
              <a:rPr lang="kk-KZ" sz="2000" spc="15" dirty="0">
                <a:latin typeface="Times New Roman"/>
                <a:cs typeface="Times New Roman"/>
              </a:rPr>
              <a:t>ө</a:t>
            </a:r>
            <a:r>
              <a:rPr sz="2000" spc="15" dirty="0" err="1">
                <a:latin typeface="Times New Roman"/>
                <a:cs typeface="Times New Roman"/>
              </a:rPr>
              <a:t>ршілес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473" y="4286503"/>
            <a:ext cx="70866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66340" algn="l"/>
                <a:tab pos="3809365" algn="l"/>
                <a:tab pos="5368290" algn="l"/>
                <a:tab pos="6662420" algn="l"/>
              </a:tabLst>
            </a:pPr>
            <a:r>
              <a:rPr sz="2000" spc="-55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10" dirty="0">
                <a:latin typeface="Times New Roman"/>
                <a:cs typeface="Times New Roman"/>
              </a:rPr>
              <a:t>р</a:t>
            </a: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spc="-2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он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льд</a:t>
            </a:r>
            <a:r>
              <a:rPr sz="2000" spc="-10" dirty="0">
                <a:latin typeface="Times New Roman"/>
                <a:cs typeface="Times New Roman"/>
              </a:rPr>
              <a:t>а</a:t>
            </a:r>
            <a:r>
              <a:rPr sz="2000" spc="-35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дың	ара</a:t>
            </a:r>
            <a:r>
              <a:rPr sz="2000" spc="-15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ы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да	о</a:t>
            </a:r>
            <a:r>
              <a:rPr sz="2000" spc="10" dirty="0">
                <a:latin typeface="Times New Roman"/>
                <a:cs typeface="Times New Roman"/>
              </a:rPr>
              <a:t>р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ала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қан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-5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5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тер	мен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0473" y="4286503"/>
            <a:ext cx="79806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389495">
              <a:lnSpc>
                <a:spcPct val="100000"/>
              </a:lnSpc>
              <a:spcBef>
                <a:spcPts val="100"/>
              </a:spcBef>
              <a:tabLst>
                <a:tab pos="1591310" algn="l"/>
                <a:tab pos="2586355" algn="l"/>
                <a:tab pos="4378960" algn="l"/>
                <a:tab pos="5484495" algn="l"/>
                <a:tab pos="7134859" algn="l"/>
              </a:tabLst>
            </a:pPr>
            <a:r>
              <a:rPr sz="2000" spc="-20" dirty="0">
                <a:latin typeface="Times New Roman"/>
                <a:cs typeface="Times New Roman"/>
              </a:rPr>
              <a:t>п</a:t>
            </a:r>
            <a:r>
              <a:rPr sz="2000" dirty="0">
                <a:latin typeface="Times New Roman"/>
                <a:cs typeface="Times New Roman"/>
              </a:rPr>
              <a:t>люс  </a:t>
            </a:r>
            <a:r>
              <a:rPr sz="2000" spc="-5" dirty="0">
                <a:latin typeface="Times New Roman"/>
                <a:cs typeface="Times New Roman"/>
              </a:rPr>
              <a:t>нү</a:t>
            </a:r>
            <a:r>
              <a:rPr sz="2000" spc="-2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тел</a:t>
            </a:r>
            <a:r>
              <a:rPr sz="2000" spc="-10" dirty="0">
                <a:latin typeface="Times New Roman"/>
                <a:cs typeface="Times New Roman"/>
              </a:rPr>
              <a:t>е</a:t>
            </a:r>
            <a:r>
              <a:rPr sz="2000" spc="-20" dirty="0">
                <a:latin typeface="Times New Roman"/>
                <a:cs typeface="Times New Roman"/>
              </a:rPr>
              <a:t>р</a:t>
            </a:r>
            <a:r>
              <a:rPr sz="2000" spc="-15" dirty="0">
                <a:latin typeface="Times New Roman"/>
                <a:cs typeface="Times New Roman"/>
              </a:rPr>
              <a:t>д</a:t>
            </a:r>
            <a:r>
              <a:rPr sz="2000" dirty="0">
                <a:latin typeface="Times New Roman"/>
                <a:cs typeface="Times New Roman"/>
              </a:rPr>
              <a:t>ің	</a:t>
            </a:r>
            <a:r>
              <a:rPr sz="2000" spc="-25" dirty="0">
                <a:latin typeface="Times New Roman"/>
                <a:cs typeface="Times New Roman"/>
              </a:rPr>
              <a:t>б</a:t>
            </a:r>
            <a:r>
              <a:rPr sz="2000" dirty="0">
                <a:latin typeface="Times New Roman"/>
                <a:cs typeface="Times New Roman"/>
              </a:rPr>
              <a:t>ел</a:t>
            </a:r>
            <a:r>
              <a:rPr sz="2000" spc="-15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і	</a:t>
            </a:r>
            <a:r>
              <a:rPr sz="2000" spc="-5" dirty="0">
                <a:latin typeface="Times New Roman"/>
                <a:cs typeface="Times New Roman"/>
              </a:rPr>
              <a:t>инте</a:t>
            </a:r>
            <a:r>
              <a:rPr sz="2000" spc="5" dirty="0">
                <a:latin typeface="Times New Roman"/>
                <a:cs typeface="Times New Roman"/>
              </a:rPr>
              <a:t>р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2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ляц</a:t>
            </a:r>
            <a:r>
              <a:rPr sz="2000" spc="-15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я	арқылы	ан</a:t>
            </a:r>
            <a:r>
              <a:rPr sz="2000" spc="5" dirty="0">
                <a:latin typeface="Times New Roman"/>
                <a:cs typeface="Times New Roman"/>
              </a:rPr>
              <a:t>ы</a:t>
            </a:r>
            <a:r>
              <a:rPr sz="2000" dirty="0">
                <a:latin typeface="Times New Roman"/>
                <a:cs typeface="Times New Roman"/>
              </a:rPr>
              <a:t>қ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лады.	</a:t>
            </a:r>
            <a:r>
              <a:rPr sz="2000" spc="-5" dirty="0">
                <a:latin typeface="Times New Roman"/>
                <a:cs typeface="Times New Roman"/>
              </a:rPr>
              <a:t>Б</a:t>
            </a:r>
            <a:r>
              <a:rPr sz="2000" spc="5" dirty="0">
                <a:latin typeface="Times New Roman"/>
                <a:cs typeface="Times New Roman"/>
              </a:rPr>
              <a:t>о</a:t>
            </a:r>
            <a:r>
              <a:rPr sz="2000" spc="-5" dirty="0">
                <a:latin typeface="Times New Roman"/>
                <a:cs typeface="Times New Roman"/>
              </a:rPr>
              <a:t>й</a:t>
            </a:r>
            <a:r>
              <a:rPr sz="2000" spc="-10" dirty="0">
                <a:latin typeface="Times New Roman"/>
                <a:cs typeface="Times New Roman"/>
              </a:rPr>
              <a:t>л</a:t>
            </a:r>
            <a:r>
              <a:rPr sz="2000" spc="5" dirty="0">
                <a:latin typeface="Times New Roman"/>
                <a:cs typeface="Times New Roman"/>
              </a:rPr>
              <a:t>ы</a:t>
            </a:r>
            <a:r>
              <a:rPr sz="2000" dirty="0">
                <a:latin typeface="Times New Roman"/>
                <a:cs typeface="Times New Roman"/>
              </a:rPr>
              <a:t>қ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0473" y="4896053"/>
            <a:ext cx="797940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профильді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жобалау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үшін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биіктігі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297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мм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немесе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420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мм</a:t>
            </a:r>
            <a:r>
              <a:rPr sz="2000" spc="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графикалық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қағазда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жасалынған.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7537" y="836764"/>
            <a:ext cx="8496935" cy="576059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73348" y="788924"/>
            <a:ext cx="33191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Times New Roman"/>
                <a:cs typeface="Times New Roman"/>
              </a:rPr>
              <a:t>Жердің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жұмыс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белгісі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(hрук)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2017" y="1261363"/>
            <a:ext cx="20135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79500" algn="l"/>
              </a:tabLst>
            </a:pPr>
            <a:r>
              <a:rPr sz="2000" spc="-25" dirty="0">
                <a:latin typeface="Times New Roman"/>
                <a:cs typeface="Times New Roman"/>
              </a:rPr>
              <a:t>Жолдың	</a:t>
            </a:r>
            <a:r>
              <a:rPr sz="2000" spc="-5" dirty="0">
                <a:latin typeface="Times New Roman"/>
                <a:cs typeface="Times New Roman"/>
              </a:rPr>
              <a:t>ұзыннан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71825" y="1261363"/>
            <a:ext cx="56413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2505" algn="l"/>
                <a:tab pos="1974214" algn="l"/>
                <a:tab pos="3035300" algn="l"/>
                <a:tab pos="3980179" algn="l"/>
                <a:tab pos="5198110" algn="l"/>
              </a:tabLst>
            </a:pPr>
            <a:r>
              <a:rPr sz="2000" dirty="0">
                <a:latin typeface="Times New Roman"/>
                <a:cs typeface="Times New Roman"/>
              </a:rPr>
              <a:t>бойлық	қ</a:t>
            </a:r>
            <a:r>
              <a:rPr sz="2000" spc="-10" dirty="0">
                <a:latin typeface="Times New Roman"/>
                <a:cs typeface="Times New Roman"/>
              </a:rPr>
              <a:t>им</a:t>
            </a:r>
            <a:r>
              <a:rPr sz="2000" dirty="0">
                <a:latin typeface="Times New Roman"/>
                <a:cs typeface="Times New Roman"/>
              </a:rPr>
              <a:t>асы	</a:t>
            </a:r>
            <a:r>
              <a:rPr sz="2000" spc="-55" dirty="0">
                <a:latin typeface="Times New Roman"/>
                <a:cs typeface="Times New Roman"/>
              </a:rPr>
              <a:t>ж</a:t>
            </a:r>
            <a:r>
              <a:rPr sz="2000" dirty="0">
                <a:latin typeface="Times New Roman"/>
                <a:cs typeface="Times New Roman"/>
              </a:rPr>
              <a:t>об</a:t>
            </a:r>
            <a:r>
              <a:rPr sz="2000" spc="1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0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у	</a:t>
            </a:r>
            <a:r>
              <a:rPr sz="2000" spc="-50" dirty="0">
                <a:latin typeface="Times New Roman"/>
                <a:cs typeface="Times New Roman"/>
              </a:rPr>
              <a:t>к</a:t>
            </a:r>
            <a:r>
              <a:rPr sz="2000" spc="20" dirty="0">
                <a:latin typeface="Times New Roman"/>
                <a:cs typeface="Times New Roman"/>
              </a:rPr>
              <a:t>е</a:t>
            </a:r>
            <a:r>
              <a:rPr sz="2000" spc="-15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spc="-15" dirty="0">
                <a:latin typeface="Times New Roman"/>
                <a:cs typeface="Times New Roman"/>
              </a:rPr>
              <a:t>д</a:t>
            </a:r>
            <a:r>
              <a:rPr sz="2000" dirty="0">
                <a:latin typeface="Times New Roman"/>
                <a:cs typeface="Times New Roman"/>
              </a:rPr>
              <a:t>е	</a:t>
            </a:r>
            <a:r>
              <a:rPr sz="2000" spc="2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ақ</a:t>
            </a:r>
            <a:r>
              <a:rPr sz="2000" spc="15" dirty="0">
                <a:latin typeface="Times New Roman"/>
                <a:cs typeface="Times New Roman"/>
              </a:rPr>
              <a:t>т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луға	ти</a:t>
            </a:r>
            <a:r>
              <a:rPr sz="2000" spc="-1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с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8410" y="4241468"/>
            <a:ext cx="4442460" cy="1563370"/>
            <a:chOff x="348410" y="4241468"/>
            <a:chExt cx="4442460" cy="1563370"/>
          </a:xfrm>
        </p:grpSpPr>
        <p:sp>
          <p:nvSpPr>
            <p:cNvPr id="12" name="object 12"/>
            <p:cNvSpPr/>
            <p:nvPr/>
          </p:nvSpPr>
          <p:spPr>
            <a:xfrm>
              <a:off x="349680" y="4280458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h="297179">
                  <a:moveTo>
                    <a:pt x="0" y="0"/>
                  </a:moveTo>
                  <a:lnTo>
                    <a:pt x="0" y="29664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9680" y="4579696"/>
              <a:ext cx="0" cy="284480"/>
            </a:xfrm>
            <a:custGeom>
              <a:avLst/>
              <a:gdLst/>
              <a:ahLst/>
              <a:cxnLst/>
              <a:rect l="l" t="t" r="r" b="b"/>
              <a:pathLst>
                <a:path h="284479">
                  <a:moveTo>
                    <a:pt x="0" y="0"/>
                  </a:moveTo>
                  <a:lnTo>
                    <a:pt x="0" y="284039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9680" y="4866349"/>
              <a:ext cx="0" cy="666115"/>
            </a:xfrm>
            <a:custGeom>
              <a:avLst/>
              <a:gdLst/>
              <a:ahLst/>
              <a:cxnLst/>
              <a:rect l="l" t="t" r="r" b="b"/>
              <a:pathLst>
                <a:path h="666114">
                  <a:moveTo>
                    <a:pt x="0" y="0"/>
                  </a:moveTo>
                  <a:lnTo>
                    <a:pt x="0" y="666095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9680" y="5535058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h="1904">
                  <a:moveTo>
                    <a:pt x="-1260" y="862"/>
                  </a:moveTo>
                  <a:lnTo>
                    <a:pt x="1260" y="8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9680" y="553852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9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9680" y="5550665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1260" y="1084"/>
                  </a:moveTo>
                  <a:lnTo>
                    <a:pt x="1260" y="10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9680" y="555457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9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9680" y="5566716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h="1904">
                  <a:moveTo>
                    <a:pt x="-1260" y="862"/>
                  </a:moveTo>
                  <a:lnTo>
                    <a:pt x="1260" y="8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9680" y="557018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9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9680" y="5582750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h="1904">
                  <a:moveTo>
                    <a:pt x="-1260" y="871"/>
                  </a:moveTo>
                  <a:lnTo>
                    <a:pt x="1260" y="8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9680" y="558623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9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9680" y="5598375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1260" y="1084"/>
                  </a:moveTo>
                  <a:lnTo>
                    <a:pt x="1260" y="10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9680" y="560226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9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9680" y="5614409"/>
              <a:ext cx="0" cy="1905"/>
            </a:xfrm>
            <a:custGeom>
              <a:avLst/>
              <a:gdLst/>
              <a:ahLst/>
              <a:cxnLst/>
              <a:rect l="l" t="t" r="r" b="b"/>
              <a:pathLst>
                <a:path h="1904">
                  <a:moveTo>
                    <a:pt x="-1260" y="871"/>
                  </a:moveTo>
                  <a:lnTo>
                    <a:pt x="1260" y="8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9680" y="561831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5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9680" y="5630460"/>
              <a:ext cx="0" cy="173355"/>
            </a:xfrm>
            <a:custGeom>
              <a:avLst/>
              <a:gdLst/>
              <a:ahLst/>
              <a:cxnLst/>
              <a:rect l="l" t="t" r="r" b="b"/>
              <a:pathLst>
                <a:path h="173354">
                  <a:moveTo>
                    <a:pt x="0" y="0"/>
                  </a:moveTo>
                  <a:lnTo>
                    <a:pt x="0" y="173032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9680" y="4242738"/>
              <a:ext cx="4439920" cy="1345565"/>
            </a:xfrm>
            <a:custGeom>
              <a:avLst/>
              <a:gdLst/>
              <a:ahLst/>
              <a:cxnLst/>
              <a:rect l="l" t="t" r="r" b="b"/>
              <a:pathLst>
                <a:path w="4439920" h="1345564">
                  <a:moveTo>
                    <a:pt x="0" y="405039"/>
                  </a:moveTo>
                  <a:lnTo>
                    <a:pt x="2377116" y="405039"/>
                  </a:lnTo>
                </a:path>
                <a:path w="4439920" h="1345564">
                  <a:moveTo>
                    <a:pt x="0" y="405039"/>
                  </a:moveTo>
                  <a:lnTo>
                    <a:pt x="1188312" y="405039"/>
                  </a:lnTo>
                </a:path>
                <a:path w="4439920" h="1345564">
                  <a:moveTo>
                    <a:pt x="1188312" y="405039"/>
                  </a:moveTo>
                  <a:lnTo>
                    <a:pt x="2377116" y="405039"/>
                  </a:lnTo>
                </a:path>
                <a:path w="4439920" h="1345564">
                  <a:moveTo>
                    <a:pt x="0" y="1345220"/>
                  </a:moveTo>
                  <a:lnTo>
                    <a:pt x="4435679" y="1345220"/>
                  </a:lnTo>
                </a:path>
                <a:path w="4439920" h="1345564">
                  <a:moveTo>
                    <a:pt x="3803314" y="1345220"/>
                  </a:moveTo>
                  <a:lnTo>
                    <a:pt x="2377116" y="405039"/>
                  </a:lnTo>
                </a:path>
                <a:path w="4439920" h="1345564">
                  <a:moveTo>
                    <a:pt x="0" y="405039"/>
                  </a:moveTo>
                  <a:lnTo>
                    <a:pt x="0" y="498718"/>
                  </a:lnTo>
                </a:path>
                <a:path w="4439920" h="1345564">
                  <a:moveTo>
                    <a:pt x="0" y="498718"/>
                  </a:moveTo>
                  <a:lnTo>
                    <a:pt x="1188312" y="498718"/>
                  </a:lnTo>
                </a:path>
                <a:path w="4439920" h="1345564">
                  <a:moveTo>
                    <a:pt x="2377116" y="405039"/>
                  </a:moveTo>
                  <a:lnTo>
                    <a:pt x="4439639" y="405039"/>
                  </a:lnTo>
                </a:path>
                <a:path w="4439920" h="1345564">
                  <a:moveTo>
                    <a:pt x="4356296" y="405039"/>
                  </a:moveTo>
                  <a:lnTo>
                    <a:pt x="4356296" y="1345220"/>
                  </a:lnTo>
                </a:path>
                <a:path w="4439920" h="1345564">
                  <a:moveTo>
                    <a:pt x="1188312" y="405039"/>
                  </a:moveTo>
                  <a:lnTo>
                    <a:pt x="1188312" y="14309"/>
                  </a:lnTo>
                </a:path>
                <a:path w="4439920" h="1345564">
                  <a:moveTo>
                    <a:pt x="2377116" y="405039"/>
                  </a:moveTo>
                  <a:lnTo>
                    <a:pt x="2377116" y="0"/>
                  </a:lnTo>
                </a:path>
                <a:path w="4439920" h="1345564">
                  <a:moveTo>
                    <a:pt x="1188312" y="263242"/>
                  </a:moveTo>
                  <a:lnTo>
                    <a:pt x="1304237" y="225077"/>
                  </a:lnTo>
                </a:path>
                <a:path w="4439920" h="1345564">
                  <a:moveTo>
                    <a:pt x="1304237" y="225077"/>
                  </a:moveTo>
                  <a:lnTo>
                    <a:pt x="1304237" y="303557"/>
                  </a:lnTo>
                </a:path>
                <a:path w="4439920" h="1345564">
                  <a:moveTo>
                    <a:pt x="1304237" y="303557"/>
                  </a:moveTo>
                  <a:lnTo>
                    <a:pt x="1188312" y="263242"/>
                  </a:lnTo>
                </a:path>
                <a:path w="4439920" h="1345564">
                  <a:moveTo>
                    <a:pt x="2377116" y="263242"/>
                  </a:moveTo>
                  <a:lnTo>
                    <a:pt x="2261191" y="300962"/>
                  </a:lnTo>
                </a:path>
                <a:path w="4439920" h="1345564">
                  <a:moveTo>
                    <a:pt x="2261191" y="300962"/>
                  </a:moveTo>
                  <a:lnTo>
                    <a:pt x="2261191" y="222464"/>
                  </a:lnTo>
                </a:path>
                <a:path w="4439920" h="1345564">
                  <a:moveTo>
                    <a:pt x="2261191" y="222464"/>
                  </a:moveTo>
                  <a:lnTo>
                    <a:pt x="2377116" y="263242"/>
                  </a:lnTo>
                </a:path>
                <a:path w="4439920" h="1345564">
                  <a:moveTo>
                    <a:pt x="4356296" y="405039"/>
                  </a:moveTo>
                  <a:lnTo>
                    <a:pt x="4394458" y="519533"/>
                  </a:lnTo>
                </a:path>
                <a:path w="4439920" h="1345564">
                  <a:moveTo>
                    <a:pt x="4394458" y="519533"/>
                  </a:moveTo>
                  <a:lnTo>
                    <a:pt x="4315434" y="519533"/>
                  </a:lnTo>
                </a:path>
                <a:path w="4439920" h="1345564">
                  <a:moveTo>
                    <a:pt x="4315434" y="519533"/>
                  </a:moveTo>
                  <a:lnTo>
                    <a:pt x="4356296" y="405039"/>
                  </a:lnTo>
                </a:path>
                <a:path w="4439920" h="1345564">
                  <a:moveTo>
                    <a:pt x="4356296" y="1345220"/>
                  </a:moveTo>
                  <a:lnTo>
                    <a:pt x="4318135" y="1230744"/>
                  </a:lnTo>
                </a:path>
                <a:path w="4439920" h="1345564">
                  <a:moveTo>
                    <a:pt x="4318135" y="1230744"/>
                  </a:moveTo>
                  <a:lnTo>
                    <a:pt x="4397158" y="1230744"/>
                  </a:lnTo>
                </a:path>
                <a:path w="4439920" h="1345564">
                  <a:moveTo>
                    <a:pt x="4397158" y="1230744"/>
                  </a:moveTo>
                  <a:lnTo>
                    <a:pt x="4356296" y="1345220"/>
                  </a:lnTo>
                </a:path>
                <a:path w="4439920" h="1345564">
                  <a:moveTo>
                    <a:pt x="1577830" y="169990"/>
                  </a:moveTo>
                  <a:lnTo>
                    <a:pt x="1980560" y="209025"/>
                  </a:lnTo>
                </a:path>
                <a:path w="4439920" h="1345564">
                  <a:moveTo>
                    <a:pt x="1996401" y="209025"/>
                  </a:moveTo>
                  <a:lnTo>
                    <a:pt x="1877776" y="23764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27457" y="4401885"/>
              <a:ext cx="6985" cy="78740"/>
            </a:xfrm>
            <a:custGeom>
              <a:avLst/>
              <a:gdLst/>
              <a:ahLst/>
              <a:cxnLst/>
              <a:rect l="l" t="t" r="r" b="b"/>
              <a:pathLst>
                <a:path w="6985" h="78739">
                  <a:moveTo>
                    <a:pt x="3240" y="-1259"/>
                  </a:moveTo>
                  <a:lnTo>
                    <a:pt x="3240" y="79757"/>
                  </a:lnTo>
                </a:path>
              </a:pathLst>
            </a:custGeom>
            <a:ln w="9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 rot="21540000">
            <a:off x="1880685" y="3971776"/>
            <a:ext cx="292537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sz="1700" b="1" spc="30" dirty="0">
                <a:latin typeface="Arial"/>
                <a:cs typeface="Arial"/>
              </a:rPr>
              <a:t>С</a:t>
            </a:r>
            <a:endParaRPr sz="17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 rot="21540000">
            <a:off x="2079213" y="4047671"/>
            <a:ext cx="219901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5"/>
              </a:lnSpc>
            </a:pPr>
            <a:r>
              <a:rPr sz="1000" b="1" spc="25" dirty="0">
                <a:latin typeface="Arial"/>
                <a:cs typeface="Arial"/>
              </a:rPr>
              <a:t>об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 rot="360000">
            <a:off x="1823342" y="4187744"/>
            <a:ext cx="253523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sz="1700" b="1" spc="10" dirty="0">
                <a:latin typeface="Arial"/>
                <a:cs typeface="Arial"/>
              </a:rPr>
              <a:t>i</a:t>
            </a:r>
            <a:endParaRPr sz="17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 rot="360000">
            <a:off x="1947495" y="4279855"/>
            <a:ext cx="222591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5"/>
              </a:lnSpc>
            </a:pPr>
            <a:r>
              <a:rPr sz="1000" b="1" spc="25" dirty="0">
                <a:latin typeface="Arial"/>
                <a:cs typeface="Arial"/>
              </a:rPr>
              <a:t>об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52382" y="4951140"/>
            <a:ext cx="275590" cy="2438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50"/>
              </a:lnSpc>
            </a:pPr>
            <a:r>
              <a:rPr sz="1750" b="1" spc="-30" dirty="0">
                <a:latin typeface="Arial"/>
                <a:cs typeface="Arial"/>
              </a:rPr>
              <a:t>h</a:t>
            </a:r>
            <a:r>
              <a:rPr sz="1050" b="1" spc="-30" dirty="0">
                <a:latin typeface="Arial"/>
                <a:cs typeface="Arial"/>
              </a:rPr>
              <a:t>р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48410" y="4400615"/>
            <a:ext cx="2379980" cy="342265"/>
            <a:chOff x="348410" y="4400615"/>
            <a:chExt cx="2379980" cy="342265"/>
          </a:xfrm>
        </p:grpSpPr>
        <p:sp>
          <p:nvSpPr>
            <p:cNvPr id="36" name="object 36"/>
            <p:cNvSpPr/>
            <p:nvPr/>
          </p:nvSpPr>
          <p:spPr>
            <a:xfrm>
              <a:off x="349680" y="4401885"/>
              <a:ext cx="2377440" cy="339725"/>
            </a:xfrm>
            <a:custGeom>
              <a:avLst/>
              <a:gdLst/>
              <a:ahLst/>
              <a:cxnLst/>
              <a:rect l="l" t="t" r="r" b="b"/>
              <a:pathLst>
                <a:path w="2377440" h="339725">
                  <a:moveTo>
                    <a:pt x="1884256" y="0"/>
                  </a:moveTo>
                  <a:lnTo>
                    <a:pt x="1996401" y="49878"/>
                  </a:lnTo>
                </a:path>
                <a:path w="2377440" h="339725">
                  <a:moveTo>
                    <a:pt x="0" y="272343"/>
                  </a:moveTo>
                  <a:lnTo>
                    <a:pt x="26779" y="245892"/>
                  </a:lnTo>
                </a:path>
                <a:path w="2377440" h="339725">
                  <a:moveTo>
                    <a:pt x="0" y="307041"/>
                  </a:moveTo>
                  <a:lnTo>
                    <a:pt x="62349" y="245892"/>
                  </a:lnTo>
                </a:path>
                <a:path w="2377440" h="339725">
                  <a:moveTo>
                    <a:pt x="1756" y="339571"/>
                  </a:moveTo>
                  <a:lnTo>
                    <a:pt x="97054" y="245892"/>
                  </a:lnTo>
                </a:path>
                <a:path w="2377440" h="339725">
                  <a:moveTo>
                    <a:pt x="36896" y="339571"/>
                  </a:moveTo>
                  <a:lnTo>
                    <a:pt x="132173" y="245892"/>
                  </a:lnTo>
                </a:path>
                <a:path w="2377440" h="339725">
                  <a:moveTo>
                    <a:pt x="72015" y="339571"/>
                  </a:moveTo>
                  <a:lnTo>
                    <a:pt x="166879" y="245892"/>
                  </a:lnTo>
                </a:path>
                <a:path w="2377440" h="339725">
                  <a:moveTo>
                    <a:pt x="107152" y="339571"/>
                  </a:moveTo>
                  <a:lnTo>
                    <a:pt x="201998" y="245892"/>
                  </a:lnTo>
                </a:path>
                <a:path w="2377440" h="339725">
                  <a:moveTo>
                    <a:pt x="141840" y="339571"/>
                  </a:moveTo>
                  <a:lnTo>
                    <a:pt x="237136" y="245892"/>
                  </a:lnTo>
                </a:path>
                <a:path w="2377440" h="339725">
                  <a:moveTo>
                    <a:pt x="176527" y="339571"/>
                  </a:moveTo>
                  <a:lnTo>
                    <a:pt x="271823" y="245892"/>
                  </a:lnTo>
                </a:path>
                <a:path w="2377440" h="339725">
                  <a:moveTo>
                    <a:pt x="211665" y="339571"/>
                  </a:moveTo>
                  <a:lnTo>
                    <a:pt x="306961" y="245892"/>
                  </a:lnTo>
                </a:path>
                <a:path w="2377440" h="339725">
                  <a:moveTo>
                    <a:pt x="246802" y="339571"/>
                  </a:moveTo>
                  <a:lnTo>
                    <a:pt x="341648" y="245892"/>
                  </a:lnTo>
                </a:path>
                <a:path w="2377440" h="339725">
                  <a:moveTo>
                    <a:pt x="281921" y="339571"/>
                  </a:moveTo>
                  <a:lnTo>
                    <a:pt x="376785" y="245892"/>
                  </a:lnTo>
                </a:path>
                <a:path w="2377440" h="339725">
                  <a:moveTo>
                    <a:pt x="316627" y="339571"/>
                  </a:moveTo>
                  <a:lnTo>
                    <a:pt x="411905" y="245892"/>
                  </a:lnTo>
                </a:path>
                <a:path w="2377440" h="339725">
                  <a:moveTo>
                    <a:pt x="351314" y="339571"/>
                  </a:moveTo>
                  <a:lnTo>
                    <a:pt x="446610" y="245892"/>
                  </a:lnTo>
                </a:path>
                <a:path w="2377440" h="339725">
                  <a:moveTo>
                    <a:pt x="386434" y="339571"/>
                  </a:moveTo>
                  <a:lnTo>
                    <a:pt x="481730" y="245892"/>
                  </a:lnTo>
                </a:path>
                <a:path w="2377440" h="339725">
                  <a:moveTo>
                    <a:pt x="421571" y="339571"/>
                  </a:moveTo>
                  <a:lnTo>
                    <a:pt x="516435" y="245892"/>
                  </a:lnTo>
                </a:path>
                <a:path w="2377440" h="339725">
                  <a:moveTo>
                    <a:pt x="456709" y="339571"/>
                  </a:moveTo>
                  <a:lnTo>
                    <a:pt x="551554" y="245892"/>
                  </a:lnTo>
                </a:path>
                <a:path w="2377440" h="339725">
                  <a:moveTo>
                    <a:pt x="491396" y="339571"/>
                  </a:moveTo>
                  <a:lnTo>
                    <a:pt x="586692" y="245892"/>
                  </a:lnTo>
                </a:path>
                <a:path w="2377440" h="339725">
                  <a:moveTo>
                    <a:pt x="526083" y="339571"/>
                  </a:moveTo>
                  <a:lnTo>
                    <a:pt x="621379" y="245892"/>
                  </a:lnTo>
                </a:path>
                <a:path w="2377440" h="339725">
                  <a:moveTo>
                    <a:pt x="561653" y="339571"/>
                  </a:moveTo>
                  <a:lnTo>
                    <a:pt x="656517" y="245892"/>
                  </a:lnTo>
                </a:path>
                <a:path w="2377440" h="339725">
                  <a:moveTo>
                    <a:pt x="596358" y="339571"/>
                  </a:moveTo>
                  <a:lnTo>
                    <a:pt x="691204" y="245892"/>
                  </a:lnTo>
                </a:path>
                <a:path w="2377440" h="339725">
                  <a:moveTo>
                    <a:pt x="631478" y="339571"/>
                  </a:moveTo>
                  <a:lnTo>
                    <a:pt x="726341" y="245892"/>
                  </a:lnTo>
                </a:path>
                <a:path w="2377440" h="339725">
                  <a:moveTo>
                    <a:pt x="666165" y="339571"/>
                  </a:moveTo>
                  <a:lnTo>
                    <a:pt x="761461" y="245892"/>
                  </a:lnTo>
                </a:path>
                <a:path w="2377440" h="339725">
                  <a:moveTo>
                    <a:pt x="701302" y="339571"/>
                  </a:moveTo>
                  <a:lnTo>
                    <a:pt x="796148" y="245892"/>
                  </a:lnTo>
                </a:path>
                <a:path w="2377440" h="339725">
                  <a:moveTo>
                    <a:pt x="736440" y="339571"/>
                  </a:moveTo>
                  <a:lnTo>
                    <a:pt x="831286" y="245892"/>
                  </a:lnTo>
                </a:path>
                <a:path w="2377440" h="339725">
                  <a:moveTo>
                    <a:pt x="771127" y="339571"/>
                  </a:moveTo>
                  <a:lnTo>
                    <a:pt x="866423" y="245892"/>
                  </a:lnTo>
                </a:path>
                <a:path w="2377440" h="339725">
                  <a:moveTo>
                    <a:pt x="806265" y="339571"/>
                  </a:moveTo>
                  <a:lnTo>
                    <a:pt x="901111" y="245892"/>
                  </a:lnTo>
                </a:path>
                <a:path w="2377440" h="339725">
                  <a:moveTo>
                    <a:pt x="840952" y="339571"/>
                  </a:moveTo>
                  <a:lnTo>
                    <a:pt x="936248" y="245892"/>
                  </a:lnTo>
                </a:path>
                <a:path w="2377440" h="339725">
                  <a:moveTo>
                    <a:pt x="876071" y="339571"/>
                  </a:moveTo>
                  <a:lnTo>
                    <a:pt x="970935" y="245892"/>
                  </a:lnTo>
                </a:path>
                <a:path w="2377440" h="339725">
                  <a:moveTo>
                    <a:pt x="911209" y="339571"/>
                  </a:moveTo>
                  <a:lnTo>
                    <a:pt x="1006073" y="245892"/>
                  </a:lnTo>
                </a:path>
                <a:path w="2377440" h="339725">
                  <a:moveTo>
                    <a:pt x="945896" y="339571"/>
                  </a:moveTo>
                  <a:lnTo>
                    <a:pt x="1041192" y="245892"/>
                  </a:lnTo>
                </a:path>
                <a:path w="2377440" h="339725">
                  <a:moveTo>
                    <a:pt x="981034" y="339571"/>
                  </a:moveTo>
                  <a:lnTo>
                    <a:pt x="1075880" y="245892"/>
                  </a:lnTo>
                </a:path>
                <a:path w="2377440" h="339725">
                  <a:moveTo>
                    <a:pt x="1015721" y="339571"/>
                  </a:moveTo>
                  <a:lnTo>
                    <a:pt x="1111017" y="245892"/>
                  </a:lnTo>
                </a:path>
                <a:path w="2377440" h="339725">
                  <a:moveTo>
                    <a:pt x="1050859" y="339571"/>
                  </a:moveTo>
                  <a:lnTo>
                    <a:pt x="1145704" y="245892"/>
                  </a:lnTo>
                </a:path>
                <a:path w="2377440" h="339725">
                  <a:moveTo>
                    <a:pt x="1085996" y="339571"/>
                  </a:moveTo>
                  <a:lnTo>
                    <a:pt x="1180842" y="245892"/>
                  </a:lnTo>
                </a:path>
                <a:path w="2377440" h="339725">
                  <a:moveTo>
                    <a:pt x="1120683" y="339571"/>
                  </a:moveTo>
                  <a:lnTo>
                    <a:pt x="1188312" y="272343"/>
                  </a:lnTo>
                </a:path>
                <a:path w="2377440" h="339725">
                  <a:moveTo>
                    <a:pt x="1155803" y="339571"/>
                  </a:moveTo>
                  <a:lnTo>
                    <a:pt x="1188312" y="307041"/>
                  </a:lnTo>
                </a:path>
                <a:path w="2377440" h="339725">
                  <a:moveTo>
                    <a:pt x="0" y="273640"/>
                  </a:moveTo>
                  <a:lnTo>
                    <a:pt x="28543" y="245892"/>
                  </a:lnTo>
                </a:path>
                <a:path w="2377440" h="339725">
                  <a:moveTo>
                    <a:pt x="0" y="308339"/>
                  </a:moveTo>
                  <a:lnTo>
                    <a:pt x="63231" y="245892"/>
                  </a:lnTo>
                </a:path>
                <a:path w="2377440" h="339725">
                  <a:moveTo>
                    <a:pt x="3513" y="339571"/>
                  </a:moveTo>
                  <a:lnTo>
                    <a:pt x="97936" y="245892"/>
                  </a:lnTo>
                </a:path>
                <a:path w="2377440" h="339725">
                  <a:moveTo>
                    <a:pt x="38210" y="339571"/>
                  </a:moveTo>
                  <a:lnTo>
                    <a:pt x="133505" y="245892"/>
                  </a:lnTo>
                </a:path>
                <a:path w="2377440" h="339725">
                  <a:moveTo>
                    <a:pt x="72897" y="339571"/>
                  </a:moveTo>
                  <a:lnTo>
                    <a:pt x="168193" y="245892"/>
                  </a:lnTo>
                </a:path>
                <a:path w="2377440" h="339725">
                  <a:moveTo>
                    <a:pt x="108034" y="339571"/>
                  </a:moveTo>
                  <a:lnTo>
                    <a:pt x="203312" y="245892"/>
                  </a:lnTo>
                </a:path>
                <a:path w="2377440" h="339725">
                  <a:moveTo>
                    <a:pt x="143154" y="339571"/>
                  </a:moveTo>
                  <a:lnTo>
                    <a:pt x="238018" y="245892"/>
                  </a:lnTo>
                </a:path>
                <a:path w="2377440" h="339725">
                  <a:moveTo>
                    <a:pt x="178291" y="339571"/>
                  </a:moveTo>
                  <a:lnTo>
                    <a:pt x="273137" y="245892"/>
                  </a:lnTo>
                </a:path>
                <a:path w="2377440" h="339725">
                  <a:moveTo>
                    <a:pt x="212979" y="339571"/>
                  </a:moveTo>
                  <a:lnTo>
                    <a:pt x="308275" y="245892"/>
                  </a:lnTo>
                </a:path>
                <a:path w="2377440" h="339725">
                  <a:moveTo>
                    <a:pt x="247666" y="339571"/>
                  </a:moveTo>
                  <a:lnTo>
                    <a:pt x="342962" y="245892"/>
                  </a:lnTo>
                </a:path>
                <a:path w="2377440" h="339725">
                  <a:moveTo>
                    <a:pt x="282804" y="339571"/>
                  </a:moveTo>
                  <a:lnTo>
                    <a:pt x="378099" y="245892"/>
                  </a:lnTo>
                </a:path>
                <a:path w="2377440" h="339725">
                  <a:moveTo>
                    <a:pt x="317941" y="339571"/>
                  </a:moveTo>
                  <a:lnTo>
                    <a:pt x="412787" y="245892"/>
                  </a:lnTo>
                </a:path>
                <a:path w="2377440" h="339725">
                  <a:moveTo>
                    <a:pt x="353060" y="339571"/>
                  </a:moveTo>
                  <a:lnTo>
                    <a:pt x="447924" y="245892"/>
                  </a:lnTo>
                </a:path>
                <a:path w="2377440" h="339725">
                  <a:moveTo>
                    <a:pt x="387766" y="339571"/>
                  </a:moveTo>
                  <a:lnTo>
                    <a:pt x="483044" y="245892"/>
                  </a:lnTo>
                </a:path>
                <a:path w="2377440" h="339725">
                  <a:moveTo>
                    <a:pt x="422453" y="339571"/>
                  </a:moveTo>
                  <a:lnTo>
                    <a:pt x="517749" y="245892"/>
                  </a:lnTo>
                </a:path>
                <a:path w="2377440" h="339725">
                  <a:moveTo>
                    <a:pt x="458023" y="339571"/>
                  </a:moveTo>
                  <a:lnTo>
                    <a:pt x="552868" y="245892"/>
                  </a:lnTo>
                </a:path>
                <a:path w="2377440" h="339725">
                  <a:moveTo>
                    <a:pt x="492710" y="339571"/>
                  </a:moveTo>
                  <a:lnTo>
                    <a:pt x="587574" y="245892"/>
                  </a:lnTo>
                </a:path>
                <a:path w="2377440" h="339725">
                  <a:moveTo>
                    <a:pt x="527847" y="339571"/>
                  </a:moveTo>
                  <a:lnTo>
                    <a:pt x="622693" y="245892"/>
                  </a:lnTo>
                </a:path>
                <a:path w="2377440" h="339725">
                  <a:moveTo>
                    <a:pt x="562535" y="339571"/>
                  </a:moveTo>
                  <a:lnTo>
                    <a:pt x="657831" y="245892"/>
                  </a:lnTo>
                </a:path>
                <a:path w="2377440" h="339725">
                  <a:moveTo>
                    <a:pt x="597222" y="339571"/>
                  </a:moveTo>
                  <a:lnTo>
                    <a:pt x="692518" y="245892"/>
                  </a:lnTo>
                </a:path>
                <a:path w="2377440" h="339725">
                  <a:moveTo>
                    <a:pt x="632792" y="339571"/>
                  </a:moveTo>
                  <a:lnTo>
                    <a:pt x="727655" y="245892"/>
                  </a:lnTo>
                </a:path>
                <a:path w="2377440" h="339725">
                  <a:moveTo>
                    <a:pt x="667497" y="339571"/>
                  </a:moveTo>
                  <a:lnTo>
                    <a:pt x="762775" y="245892"/>
                  </a:lnTo>
                </a:path>
                <a:path w="2377440" h="339725">
                  <a:moveTo>
                    <a:pt x="702616" y="339571"/>
                  </a:moveTo>
                  <a:lnTo>
                    <a:pt x="797480" y="245892"/>
                  </a:lnTo>
                </a:path>
                <a:path w="2377440" h="339725">
                  <a:moveTo>
                    <a:pt x="737304" y="339571"/>
                  </a:moveTo>
                  <a:lnTo>
                    <a:pt x="832600" y="245892"/>
                  </a:lnTo>
                </a:path>
                <a:path w="2377440" h="339725">
                  <a:moveTo>
                    <a:pt x="772441" y="339571"/>
                  </a:moveTo>
                  <a:lnTo>
                    <a:pt x="867305" y="245892"/>
                  </a:lnTo>
                </a:path>
                <a:path w="2377440" h="339725">
                  <a:moveTo>
                    <a:pt x="807579" y="339571"/>
                  </a:moveTo>
                  <a:lnTo>
                    <a:pt x="902425" y="245892"/>
                  </a:lnTo>
                </a:path>
                <a:path w="2377440" h="339725">
                  <a:moveTo>
                    <a:pt x="842266" y="339571"/>
                  </a:moveTo>
                  <a:lnTo>
                    <a:pt x="937562" y="245892"/>
                  </a:lnTo>
                </a:path>
                <a:path w="2377440" h="339725">
                  <a:moveTo>
                    <a:pt x="877404" y="339571"/>
                  </a:moveTo>
                  <a:lnTo>
                    <a:pt x="972249" y="245892"/>
                  </a:lnTo>
                </a:path>
                <a:path w="2377440" h="339725">
                  <a:moveTo>
                    <a:pt x="912091" y="339571"/>
                  </a:moveTo>
                  <a:lnTo>
                    <a:pt x="1007387" y="245892"/>
                  </a:lnTo>
                </a:path>
                <a:path w="2377440" h="339725">
                  <a:moveTo>
                    <a:pt x="947228" y="339571"/>
                  </a:moveTo>
                  <a:lnTo>
                    <a:pt x="1042074" y="245892"/>
                  </a:lnTo>
                </a:path>
                <a:path w="2377440" h="339725">
                  <a:moveTo>
                    <a:pt x="982348" y="339571"/>
                  </a:moveTo>
                  <a:lnTo>
                    <a:pt x="1077212" y="245892"/>
                  </a:lnTo>
                </a:path>
                <a:path w="2377440" h="339725">
                  <a:moveTo>
                    <a:pt x="1017035" y="339571"/>
                  </a:moveTo>
                  <a:lnTo>
                    <a:pt x="1112331" y="245892"/>
                  </a:lnTo>
                </a:path>
                <a:path w="2377440" h="339725">
                  <a:moveTo>
                    <a:pt x="1052173" y="339571"/>
                  </a:moveTo>
                  <a:lnTo>
                    <a:pt x="1147036" y="245892"/>
                  </a:lnTo>
                </a:path>
                <a:path w="2377440" h="339725">
                  <a:moveTo>
                    <a:pt x="1086860" y="339571"/>
                  </a:moveTo>
                  <a:lnTo>
                    <a:pt x="1182156" y="245892"/>
                  </a:lnTo>
                </a:path>
                <a:path w="2377440" h="339725">
                  <a:moveTo>
                    <a:pt x="1121997" y="339571"/>
                  </a:moveTo>
                  <a:lnTo>
                    <a:pt x="1188312" y="274085"/>
                  </a:lnTo>
                </a:path>
                <a:path w="2377440" h="339725">
                  <a:moveTo>
                    <a:pt x="1157135" y="339571"/>
                  </a:moveTo>
                  <a:lnTo>
                    <a:pt x="1188312" y="308339"/>
                  </a:lnTo>
                </a:path>
                <a:path w="2377440" h="339725">
                  <a:moveTo>
                    <a:pt x="0" y="339571"/>
                  </a:moveTo>
                  <a:lnTo>
                    <a:pt x="1188300" y="339571"/>
                  </a:lnTo>
                  <a:lnTo>
                    <a:pt x="1188300" y="245899"/>
                  </a:lnTo>
                  <a:lnTo>
                    <a:pt x="0" y="245899"/>
                  </a:lnTo>
                  <a:lnTo>
                    <a:pt x="0" y="339571"/>
                  </a:lnTo>
                  <a:close/>
                </a:path>
                <a:path w="2377440" h="339725">
                  <a:moveTo>
                    <a:pt x="1188312" y="104095"/>
                  </a:moveTo>
                  <a:lnTo>
                    <a:pt x="2377116" y="104095"/>
                  </a:lnTo>
                </a:path>
                <a:path w="2377440" h="339725">
                  <a:moveTo>
                    <a:pt x="0" y="108432"/>
                  </a:moveTo>
                  <a:lnTo>
                    <a:pt x="2377116" y="108432"/>
                  </a:lnTo>
                </a:path>
                <a:path w="2377440" h="339725">
                  <a:moveTo>
                    <a:pt x="0" y="108432"/>
                  </a:moveTo>
                  <a:lnTo>
                    <a:pt x="115937" y="70694"/>
                  </a:lnTo>
                </a:path>
                <a:path w="2377440" h="339725">
                  <a:moveTo>
                    <a:pt x="115937" y="70694"/>
                  </a:moveTo>
                  <a:lnTo>
                    <a:pt x="115937" y="149192"/>
                  </a:lnTo>
                </a:path>
                <a:path w="2377440" h="339725">
                  <a:moveTo>
                    <a:pt x="115937" y="149192"/>
                  </a:moveTo>
                  <a:lnTo>
                    <a:pt x="0" y="108432"/>
                  </a:lnTo>
                </a:path>
                <a:path w="2377440" h="339725">
                  <a:moveTo>
                    <a:pt x="1188312" y="108432"/>
                  </a:moveTo>
                  <a:lnTo>
                    <a:pt x="1072819" y="146152"/>
                  </a:lnTo>
                </a:path>
                <a:path w="2377440" h="339725">
                  <a:moveTo>
                    <a:pt x="1072819" y="146152"/>
                  </a:moveTo>
                  <a:lnTo>
                    <a:pt x="1072819" y="68099"/>
                  </a:lnTo>
                </a:path>
                <a:path w="2377440" h="339725">
                  <a:moveTo>
                    <a:pt x="1072819" y="68099"/>
                  </a:moveTo>
                  <a:lnTo>
                    <a:pt x="1188312" y="108432"/>
                  </a:lnTo>
                </a:path>
                <a:path w="2377440" h="339725">
                  <a:moveTo>
                    <a:pt x="435180" y="15180"/>
                  </a:moveTo>
                  <a:lnTo>
                    <a:pt x="837874" y="54642"/>
                  </a:lnTo>
                </a:path>
                <a:path w="2377440" h="339725">
                  <a:moveTo>
                    <a:pt x="853679" y="54642"/>
                  </a:moveTo>
                  <a:lnTo>
                    <a:pt x="735126" y="828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84807" y="4406667"/>
              <a:ext cx="6985" cy="78105"/>
            </a:xfrm>
            <a:custGeom>
              <a:avLst/>
              <a:gdLst/>
              <a:ahLst/>
              <a:cxnLst/>
              <a:rect l="l" t="t" r="r" b="b"/>
              <a:pathLst>
                <a:path w="6984" h="78104">
                  <a:moveTo>
                    <a:pt x="3285" y="-1259"/>
                  </a:moveTo>
                  <a:lnTo>
                    <a:pt x="3285" y="79313"/>
                  </a:lnTo>
                </a:path>
              </a:pathLst>
            </a:custGeom>
            <a:ln w="9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 rot="21540000">
            <a:off x="734285" y="3974197"/>
            <a:ext cx="279703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sz="1700" b="1" spc="25" dirty="0">
                <a:latin typeface="Arial"/>
                <a:cs typeface="Arial"/>
              </a:rPr>
              <a:t>b</a:t>
            </a:r>
            <a:endParaRPr sz="17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 rot="21540000">
            <a:off x="923240" y="4049460"/>
            <a:ext cx="312494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5"/>
              </a:lnSpc>
            </a:pPr>
            <a:r>
              <a:rPr sz="1000" b="1" spc="20" dirty="0">
                <a:latin typeface="Arial"/>
                <a:cs typeface="Arial"/>
              </a:rPr>
              <a:t>пр.ч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 rot="360000">
            <a:off x="634610" y="4159996"/>
            <a:ext cx="253523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sz="1700" b="1" spc="10" dirty="0">
                <a:latin typeface="Arial"/>
                <a:cs typeface="Arial"/>
              </a:rPr>
              <a:t>i</a:t>
            </a:r>
            <a:endParaRPr sz="17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 rot="360000">
            <a:off x="769121" y="4260364"/>
            <a:ext cx="347922" cy="144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5"/>
              </a:lnSpc>
            </a:pPr>
            <a:r>
              <a:rPr sz="1000" b="1" spc="20" dirty="0">
                <a:latin typeface="Arial"/>
                <a:cs typeface="Arial"/>
              </a:rPr>
              <a:t>пр.ч.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091377" y="4406667"/>
            <a:ext cx="3353435" cy="1181735"/>
          </a:xfrm>
          <a:custGeom>
            <a:avLst/>
            <a:gdLst/>
            <a:ahLst/>
            <a:cxnLst/>
            <a:rect l="l" t="t" r="r" b="b"/>
            <a:pathLst>
              <a:path w="3353435" h="1181735">
                <a:moveTo>
                  <a:pt x="0" y="0"/>
                </a:moveTo>
                <a:lnTo>
                  <a:pt x="111982" y="49861"/>
                </a:lnTo>
              </a:path>
              <a:path w="3353435" h="1181735">
                <a:moveTo>
                  <a:pt x="2345368" y="708597"/>
                </a:moveTo>
                <a:lnTo>
                  <a:pt x="3353229" y="708597"/>
                </a:lnTo>
              </a:path>
              <a:path w="3353435" h="1181735">
                <a:moveTo>
                  <a:pt x="3217143" y="241111"/>
                </a:moveTo>
                <a:lnTo>
                  <a:pt x="3217143" y="1181291"/>
                </a:lnTo>
              </a:path>
              <a:path w="3353435" h="1181735">
                <a:moveTo>
                  <a:pt x="3217143" y="241111"/>
                </a:moveTo>
                <a:lnTo>
                  <a:pt x="3255305" y="355605"/>
                </a:lnTo>
              </a:path>
              <a:path w="3353435" h="1181735">
                <a:moveTo>
                  <a:pt x="3255305" y="355605"/>
                </a:moveTo>
                <a:lnTo>
                  <a:pt x="3175922" y="355605"/>
                </a:lnTo>
              </a:path>
              <a:path w="3353435" h="1181735">
                <a:moveTo>
                  <a:pt x="3175922" y="355605"/>
                </a:moveTo>
                <a:lnTo>
                  <a:pt x="3217143" y="241111"/>
                </a:lnTo>
              </a:path>
              <a:path w="3353435" h="1181735">
                <a:moveTo>
                  <a:pt x="3217143" y="1181291"/>
                </a:moveTo>
                <a:lnTo>
                  <a:pt x="3178442" y="1066815"/>
                </a:lnTo>
              </a:path>
              <a:path w="3353435" h="1181735">
                <a:moveTo>
                  <a:pt x="3178442" y="1066815"/>
                </a:moveTo>
                <a:lnTo>
                  <a:pt x="3258005" y="1066815"/>
                </a:lnTo>
              </a:path>
              <a:path w="3353435" h="1181735">
                <a:moveTo>
                  <a:pt x="3258005" y="1066815"/>
                </a:moveTo>
                <a:lnTo>
                  <a:pt x="3217143" y="1181291"/>
                </a:lnTo>
              </a:path>
              <a:path w="3353435" h="1181735">
                <a:moveTo>
                  <a:pt x="3217143" y="708597"/>
                </a:moveTo>
                <a:lnTo>
                  <a:pt x="3178442" y="594121"/>
                </a:lnTo>
              </a:path>
              <a:path w="3353435" h="1181735">
                <a:moveTo>
                  <a:pt x="3178442" y="594121"/>
                </a:moveTo>
                <a:lnTo>
                  <a:pt x="3258005" y="594121"/>
                </a:lnTo>
              </a:path>
              <a:path w="3353435" h="1181735">
                <a:moveTo>
                  <a:pt x="3258005" y="594121"/>
                </a:moveTo>
                <a:lnTo>
                  <a:pt x="3217143" y="708597"/>
                </a:lnTo>
              </a:path>
              <a:path w="3353435" h="1181735">
                <a:moveTo>
                  <a:pt x="3217143" y="708597"/>
                </a:moveTo>
                <a:lnTo>
                  <a:pt x="3255305" y="823091"/>
                </a:lnTo>
              </a:path>
              <a:path w="3353435" h="1181735">
                <a:moveTo>
                  <a:pt x="3255305" y="823091"/>
                </a:moveTo>
                <a:lnTo>
                  <a:pt x="3175922" y="82309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002723" y="5279363"/>
            <a:ext cx="275590" cy="1638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50"/>
              </a:lnSpc>
            </a:pPr>
            <a:r>
              <a:rPr sz="1750" b="1" dirty="0">
                <a:latin typeface="Arial"/>
                <a:cs typeface="Arial"/>
              </a:rPr>
              <a:t>h</a:t>
            </a:r>
            <a:endParaRPr sz="1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120679" y="5178495"/>
            <a:ext cx="127000" cy="128905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700" b="1" spc="-5" dirty="0">
                <a:latin typeface="Arial"/>
                <a:cs typeface="Arial"/>
              </a:rPr>
              <a:t>сн</a:t>
            </a:r>
            <a:endParaRPr sz="7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968342" y="4769802"/>
            <a:ext cx="275590" cy="1638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50"/>
              </a:lnSpc>
            </a:pPr>
            <a:r>
              <a:rPr sz="1750" b="1" dirty="0">
                <a:latin typeface="Arial"/>
                <a:cs typeface="Arial"/>
              </a:rPr>
              <a:t>h</a:t>
            </a:r>
            <a:endParaRPr sz="1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015001" y="5167427"/>
            <a:ext cx="129539" cy="149225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700" dirty="0">
                <a:latin typeface="Times New Roman"/>
                <a:cs typeface="Times New Roman"/>
              </a:rPr>
              <a:t>5%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183776" y="4934004"/>
            <a:ext cx="0" cy="94615"/>
          </a:xfrm>
          <a:custGeom>
            <a:avLst/>
            <a:gdLst/>
            <a:ahLst/>
            <a:cxnLst/>
            <a:rect l="l" t="t" r="r" b="b"/>
            <a:pathLst>
              <a:path h="94614">
                <a:moveTo>
                  <a:pt x="0" y="9410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04752" y="4934004"/>
            <a:ext cx="203835" cy="295910"/>
          </a:xfrm>
          <a:custGeom>
            <a:avLst/>
            <a:gdLst/>
            <a:ahLst/>
            <a:cxnLst/>
            <a:rect l="l" t="t" r="r" b="b"/>
            <a:pathLst>
              <a:path w="203835" h="295910">
                <a:moveTo>
                  <a:pt x="162546" y="295753"/>
                </a:moveTo>
                <a:lnTo>
                  <a:pt x="203768" y="181259"/>
                </a:lnTo>
              </a:path>
              <a:path w="203835" h="295910">
                <a:moveTo>
                  <a:pt x="0" y="42928"/>
                </a:moveTo>
                <a:lnTo>
                  <a:pt x="79023" y="94105"/>
                </a:lnTo>
              </a:path>
              <a:path w="203835" h="295910">
                <a:moveTo>
                  <a:pt x="79023" y="0"/>
                </a:moveTo>
                <a:lnTo>
                  <a:pt x="0" y="4292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77037" y="1566163"/>
            <a:ext cx="8464550" cy="2571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жағалаудың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ұсынылған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жұмыс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белгісі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(h</a:t>
            </a:r>
            <a:r>
              <a:rPr sz="1600" spc="-10" dirty="0">
                <a:latin typeface="Times New Roman"/>
                <a:cs typeface="Times New Roman"/>
              </a:rPr>
              <a:t>рук)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ҚР</a:t>
            </a:r>
            <a:r>
              <a:rPr sz="2000" dirty="0">
                <a:latin typeface="Times New Roman"/>
                <a:cs typeface="Times New Roman"/>
              </a:rPr>
              <a:t> ҚНжЕ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3.03.09-2006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шектеулеріне </a:t>
            </a:r>
            <a:r>
              <a:rPr sz="2000" spc="-5" dirty="0">
                <a:latin typeface="Times New Roman"/>
                <a:cs typeface="Times New Roman"/>
              </a:rPr>
              <a:t>сәйкес </a:t>
            </a:r>
            <a:r>
              <a:rPr sz="2000" dirty="0">
                <a:latin typeface="Times New Roman"/>
                <a:cs typeface="Times New Roman"/>
              </a:rPr>
              <a:t>және ылғалды және дымқыл </a:t>
            </a:r>
            <a:r>
              <a:rPr sz="2000" spc="-5" dirty="0">
                <a:latin typeface="Times New Roman"/>
                <a:cs typeface="Times New Roman"/>
              </a:rPr>
              <a:t>учаскелеріндегі </a:t>
            </a:r>
            <a:r>
              <a:rPr sz="2000" spc="-10" dirty="0">
                <a:latin typeface="Times New Roman"/>
                <a:cs typeface="Times New Roman"/>
              </a:rPr>
              <a:t>жер </a:t>
            </a:r>
            <a:r>
              <a:rPr sz="2000" dirty="0">
                <a:latin typeface="Times New Roman"/>
                <a:cs typeface="Times New Roman"/>
              </a:rPr>
              <a:t>үсті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және </a:t>
            </a:r>
            <a:r>
              <a:rPr sz="2000" dirty="0">
                <a:latin typeface="Times New Roman"/>
                <a:cs typeface="Times New Roman"/>
              </a:rPr>
              <a:t>де </a:t>
            </a:r>
            <a:r>
              <a:rPr sz="2000" spc="-10" dirty="0">
                <a:latin typeface="Times New Roman"/>
                <a:cs typeface="Times New Roman"/>
              </a:rPr>
              <a:t>жер </a:t>
            </a:r>
            <a:r>
              <a:rPr sz="2000" dirty="0">
                <a:latin typeface="Times New Roman"/>
                <a:cs typeface="Times New Roman"/>
              </a:rPr>
              <a:t>үсті </a:t>
            </a:r>
            <a:r>
              <a:rPr sz="2000" spc="-15" dirty="0">
                <a:latin typeface="Times New Roman"/>
                <a:cs typeface="Times New Roman"/>
              </a:rPr>
              <a:t>суларының </a:t>
            </a:r>
            <a:r>
              <a:rPr sz="2000" spc="-5" dirty="0" err="1">
                <a:latin typeface="Times New Roman"/>
                <a:cs typeface="Times New Roman"/>
              </a:rPr>
              <a:t>деңгейінен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lang="kk-KZ" sz="2000" spc="20" dirty="0">
                <a:latin typeface="Times New Roman"/>
                <a:cs typeface="Times New Roman"/>
              </a:rPr>
              <a:t>ө</a:t>
            </a:r>
            <a:r>
              <a:rPr sz="2000" spc="20" dirty="0" err="1">
                <a:latin typeface="Times New Roman"/>
                <a:cs typeface="Times New Roman"/>
              </a:rPr>
              <a:t>мен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немесе </a:t>
            </a:r>
            <a:r>
              <a:rPr sz="2000" spc="-15" dirty="0">
                <a:latin typeface="Times New Roman"/>
                <a:cs typeface="Times New Roman"/>
              </a:rPr>
              <a:t>жолды </a:t>
            </a:r>
            <a:r>
              <a:rPr sz="2000" spc="-5" dirty="0">
                <a:latin typeface="Times New Roman"/>
                <a:cs typeface="Times New Roman"/>
              </a:rPr>
              <a:t>қыс мезгілінде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қармен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жамылып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қалмауын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ескере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отырып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жобаланады.</a:t>
            </a:r>
            <a:endParaRPr sz="2000" dirty="0">
              <a:latin typeface="Times New Roman"/>
              <a:cs typeface="Times New Roman"/>
            </a:endParaRPr>
          </a:p>
          <a:p>
            <a:pPr marL="487045" algn="just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Ұсынылған</a:t>
            </a:r>
            <a:r>
              <a:rPr sz="2000" spc="8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жұмыс</a:t>
            </a:r>
            <a:r>
              <a:rPr sz="2000" spc="8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белгісінің</a:t>
            </a:r>
            <a:r>
              <a:rPr sz="2000" spc="84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(hрук)</a:t>
            </a:r>
            <a:r>
              <a:rPr sz="1800" spc="7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мәні</a:t>
            </a:r>
            <a:r>
              <a:rPr sz="2000" spc="8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келесі</a:t>
            </a:r>
            <a:r>
              <a:rPr sz="2000" spc="83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формула</a:t>
            </a:r>
            <a:r>
              <a:rPr sz="2000" spc="8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бойынша</a:t>
            </a:r>
            <a:endParaRPr sz="2000" dirty="0">
              <a:latin typeface="Times New Roman"/>
              <a:cs typeface="Times New Roman"/>
            </a:endParaRPr>
          </a:p>
          <a:p>
            <a:pPr marL="38100">
              <a:lnSpc>
                <a:spcPts val="2375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анықталады:</a:t>
            </a:r>
          </a:p>
          <a:p>
            <a:pPr marL="2647315">
              <a:lnSpc>
                <a:spcPts val="2375"/>
              </a:lnSpc>
            </a:pPr>
            <a:r>
              <a:rPr sz="2000" dirty="0">
                <a:latin typeface="Constantia"/>
                <a:cs typeface="Constantia"/>
              </a:rPr>
              <a:t>h</a:t>
            </a:r>
            <a:r>
              <a:rPr sz="1950" baseline="-21367" dirty="0">
                <a:latin typeface="Constantia"/>
                <a:cs typeface="Constantia"/>
              </a:rPr>
              <a:t>рук</a:t>
            </a:r>
            <a:r>
              <a:rPr sz="2000" dirty="0">
                <a:latin typeface="Constantia"/>
                <a:cs typeface="Constantia"/>
              </a:rPr>
              <a:t>=</a:t>
            </a:r>
            <a:r>
              <a:rPr sz="2000" spc="-25" dirty="0">
                <a:latin typeface="Constantia"/>
                <a:cs typeface="Constantia"/>
              </a:rPr>
              <a:t> </a:t>
            </a:r>
            <a:r>
              <a:rPr sz="2000" spc="10" dirty="0">
                <a:latin typeface="Constantia"/>
                <a:cs typeface="Constantia"/>
              </a:rPr>
              <a:t>h</a:t>
            </a:r>
            <a:r>
              <a:rPr sz="1950" spc="15" baseline="-21367" dirty="0">
                <a:latin typeface="Constantia"/>
                <a:cs typeface="Constantia"/>
              </a:rPr>
              <a:t>сн</a:t>
            </a:r>
            <a:r>
              <a:rPr sz="1950" spc="15" baseline="25641" dirty="0">
                <a:latin typeface="Constantia"/>
                <a:cs typeface="Constantia"/>
              </a:rPr>
              <a:t>5% </a:t>
            </a:r>
            <a:r>
              <a:rPr sz="2000" dirty="0">
                <a:latin typeface="Constantia"/>
                <a:cs typeface="Constantia"/>
              </a:rPr>
              <a:t>+</a:t>
            </a:r>
            <a:r>
              <a:rPr sz="2000" spc="-2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∆h,</a:t>
            </a:r>
            <a:r>
              <a:rPr sz="2000" spc="-5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м</a:t>
            </a:r>
          </a:p>
          <a:p>
            <a:pPr marL="4718685">
              <a:lnSpc>
                <a:spcPct val="100000"/>
              </a:lnSpc>
              <a:spcBef>
                <a:spcPts val="1120"/>
              </a:spcBef>
            </a:pPr>
            <a:r>
              <a:rPr sz="1800" spc="-5" dirty="0">
                <a:latin typeface="Times New Roman"/>
                <a:cs typeface="Times New Roman"/>
              </a:rPr>
              <a:t>Мұндағы: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573521" y="4043298"/>
            <a:ext cx="543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aseline="-16975" dirty="0">
                <a:latin typeface="Times New Roman"/>
                <a:cs typeface="Times New Roman"/>
              </a:rPr>
              <a:t>h</a:t>
            </a:r>
            <a:r>
              <a:rPr sz="1800" baseline="-46296" dirty="0">
                <a:latin typeface="Times New Roman"/>
                <a:cs typeface="Times New Roman"/>
              </a:rPr>
              <a:t>сн</a:t>
            </a:r>
            <a:r>
              <a:rPr sz="1200" dirty="0">
                <a:latin typeface="Times New Roman"/>
                <a:cs typeface="Times New Roman"/>
              </a:rPr>
              <a:t>5%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45682" y="4111879"/>
            <a:ext cx="2470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7034" algn="l"/>
                <a:tab pos="1442085" algn="l"/>
              </a:tabLst>
            </a:pPr>
            <a:r>
              <a:rPr sz="1800" dirty="0">
                <a:latin typeface="Times New Roman"/>
                <a:cs typeface="Times New Roman"/>
              </a:rPr>
              <a:t>-	</a:t>
            </a:r>
            <a:r>
              <a:rPr sz="1800" spc="-5" dirty="0">
                <a:latin typeface="Times New Roman"/>
                <a:cs typeface="Times New Roman"/>
              </a:rPr>
              <a:t>қардың	</a:t>
            </a:r>
            <a:r>
              <a:rPr sz="1800" spc="-10" dirty="0">
                <a:latin typeface="Times New Roman"/>
                <a:cs typeface="Times New Roman"/>
              </a:rPr>
              <a:t>болжамды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83555" y="4386198"/>
            <a:ext cx="3732529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қалыңдығы,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одан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асу</a:t>
            </a:r>
            <a:r>
              <a:rPr sz="1800" spc="-5" dirty="0">
                <a:latin typeface="Times New Roman"/>
                <a:cs typeface="Times New Roman"/>
              </a:rPr>
              <a:t> ықтималдығы </a:t>
            </a:r>
            <a:r>
              <a:rPr sz="1800" dirty="0">
                <a:latin typeface="Times New Roman"/>
                <a:cs typeface="Times New Roman"/>
              </a:rPr>
              <a:t> 5%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75" dirty="0">
                <a:latin typeface="Times New Roman"/>
                <a:cs typeface="Times New Roman"/>
              </a:rPr>
              <a:t>(МУ,</a:t>
            </a:r>
            <a:r>
              <a:rPr sz="1800" spc="5" dirty="0">
                <a:latin typeface="Times New Roman"/>
                <a:cs typeface="Times New Roman"/>
              </a:rPr>
              <a:t> қосымша,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5-кесте);</a:t>
            </a:r>
          </a:p>
          <a:p>
            <a:pPr marL="12700" marR="5080" indent="45847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∆h - қар жамылғысының </a:t>
            </a:r>
            <a:r>
              <a:rPr sz="1800" spc="5" dirty="0">
                <a:latin typeface="Times New Roman"/>
                <a:cs typeface="Times New Roman"/>
              </a:rPr>
              <a:t>есептік 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деңгейінен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жағалау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 err="1">
                <a:latin typeface="Times New Roman"/>
                <a:cs typeface="Times New Roman"/>
              </a:rPr>
              <a:t>жиегінің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Times New Roman"/>
                <a:cs typeface="Times New Roman"/>
              </a:rPr>
              <a:t>к</a:t>
            </a:r>
            <a:r>
              <a:rPr lang="kk-KZ" sz="1800" spc="10" dirty="0">
                <a:latin typeface="Times New Roman"/>
                <a:cs typeface="Times New Roman"/>
              </a:rPr>
              <a:t>ө</a:t>
            </a:r>
            <a:r>
              <a:rPr sz="1800" spc="10" dirty="0" err="1">
                <a:latin typeface="Times New Roman"/>
                <a:cs typeface="Times New Roman"/>
              </a:rPr>
              <a:t>терілуі</a:t>
            </a:r>
            <a:r>
              <a:rPr sz="1800" spc="10" dirty="0">
                <a:latin typeface="Times New Roman"/>
                <a:cs typeface="Times New Roman"/>
              </a:rPr>
              <a:t>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(2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кесте)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402437" y="5865977"/>
            <a:ext cx="4248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latin typeface="Times New Roman"/>
                <a:cs typeface="Times New Roman"/>
              </a:rPr>
              <a:t>Қ</a:t>
            </a:r>
            <a:r>
              <a:rPr sz="1800" dirty="0" err="1">
                <a:latin typeface="Constantia"/>
                <a:cs typeface="Constantia"/>
              </a:rPr>
              <a:t>ар</a:t>
            </a:r>
            <a:r>
              <a:rPr sz="1800" dirty="0" err="1">
                <a:latin typeface="Times New Roman"/>
                <a:cs typeface="Times New Roman"/>
              </a:rPr>
              <a:t>ғ</a:t>
            </a:r>
            <a:r>
              <a:rPr sz="1800" dirty="0" err="1">
                <a:latin typeface="Constantia"/>
                <a:cs typeface="Constantia"/>
              </a:rPr>
              <a:t>а</a:t>
            </a:r>
            <a:r>
              <a:rPr sz="1800" spc="-110" dirty="0">
                <a:latin typeface="Constantia"/>
                <a:cs typeface="Constantia"/>
              </a:rPr>
              <a:t> </a:t>
            </a:r>
            <a:r>
              <a:rPr sz="1800" spc="5" dirty="0">
                <a:latin typeface="Constantia"/>
                <a:cs typeface="Constantia"/>
              </a:rPr>
              <a:t>т</a:t>
            </a:r>
            <a:r>
              <a:rPr lang="kk-KZ" spc="5" dirty="0">
                <a:latin typeface="Times New Roman"/>
                <a:cs typeface="Times New Roman"/>
              </a:rPr>
              <a:t>ө</a:t>
            </a:r>
            <a:r>
              <a:rPr sz="1800" spc="5" dirty="0" err="1">
                <a:latin typeface="Constantia"/>
                <a:cs typeface="Constantia"/>
              </a:rPr>
              <a:t>зімділік</a:t>
            </a:r>
            <a:r>
              <a:rPr sz="1800" spc="-80" dirty="0">
                <a:latin typeface="Constantia"/>
                <a:cs typeface="Constantia"/>
              </a:rPr>
              <a:t> </a:t>
            </a:r>
            <a:r>
              <a:rPr sz="1800" dirty="0">
                <a:latin typeface="Constantia"/>
                <a:cs typeface="Constantia"/>
              </a:rPr>
              <a:t>жа</a:t>
            </a:r>
            <a:r>
              <a:rPr sz="1800" dirty="0">
                <a:latin typeface="Times New Roman"/>
                <a:cs typeface="Times New Roman"/>
              </a:rPr>
              <a:t>ғ</a:t>
            </a:r>
            <a:r>
              <a:rPr sz="1800" dirty="0">
                <a:latin typeface="Constantia"/>
                <a:cs typeface="Constantia"/>
              </a:rPr>
              <a:t>дайында</a:t>
            </a:r>
            <a:r>
              <a:rPr sz="1800" spc="-6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ұ</a:t>
            </a:r>
            <a:r>
              <a:rPr sz="1800" spc="-5" dirty="0">
                <a:latin typeface="Constantia"/>
                <a:cs typeface="Constantia"/>
              </a:rPr>
              <a:t>сыныл</a:t>
            </a:r>
            <a:r>
              <a:rPr sz="1800" spc="-5" dirty="0">
                <a:latin typeface="Times New Roman"/>
                <a:cs typeface="Times New Roman"/>
              </a:rPr>
              <a:t>ғ</a:t>
            </a:r>
            <a:r>
              <a:rPr sz="1800" spc="-5" dirty="0">
                <a:latin typeface="Constantia"/>
                <a:cs typeface="Constantia"/>
              </a:rPr>
              <a:t>ан </a:t>
            </a:r>
            <a:r>
              <a:rPr sz="1800" spc="-434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ж</a:t>
            </a:r>
            <a:r>
              <a:rPr sz="1800" spc="-5" dirty="0">
                <a:latin typeface="Times New Roman"/>
                <a:cs typeface="Times New Roman"/>
              </a:rPr>
              <a:t>ұ</a:t>
            </a:r>
            <a:r>
              <a:rPr sz="1800" spc="-5" dirty="0">
                <a:latin typeface="Constantia"/>
                <a:cs typeface="Constantia"/>
              </a:rPr>
              <a:t>мыс</a:t>
            </a:r>
            <a:r>
              <a:rPr sz="1800" spc="-100" dirty="0">
                <a:latin typeface="Constantia"/>
                <a:cs typeface="Constantia"/>
              </a:rPr>
              <a:t> </a:t>
            </a:r>
            <a:r>
              <a:rPr sz="1800" spc="-10" dirty="0">
                <a:latin typeface="Constantia"/>
                <a:cs typeface="Constantia"/>
              </a:rPr>
              <a:t>белгісін</a:t>
            </a:r>
            <a:r>
              <a:rPr sz="1800" spc="-4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аны</a:t>
            </a:r>
            <a:r>
              <a:rPr sz="1800" spc="-5" dirty="0">
                <a:latin typeface="Times New Roman"/>
                <a:cs typeface="Times New Roman"/>
              </a:rPr>
              <a:t>қ</a:t>
            </a:r>
            <a:r>
              <a:rPr sz="1800" spc="-5" dirty="0">
                <a:latin typeface="Constantia"/>
                <a:cs typeface="Constantia"/>
              </a:rPr>
              <a:t>тайтын</a:t>
            </a:r>
            <a:r>
              <a:rPr sz="1800" spc="-7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сызба</a:t>
            </a:r>
            <a:endParaRPr sz="1800" dirty="0">
              <a:latin typeface="Constantia"/>
              <a:cs typeface="Constant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321934" y="6036665"/>
            <a:ext cx="182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Н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478907" y="6144869"/>
            <a:ext cx="62484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5" dirty="0">
                <a:latin typeface="Cambria Math"/>
                <a:cs typeface="Cambria Math"/>
              </a:rPr>
              <a:t>пк</a:t>
            </a:r>
            <a:r>
              <a:rPr sz="1300" spc="45" dirty="0">
                <a:latin typeface="Cambria Math"/>
                <a:cs typeface="Cambria Math"/>
              </a:rPr>
              <a:t>0</a:t>
            </a:r>
            <a:r>
              <a:rPr sz="1300" spc="-20" dirty="0">
                <a:latin typeface="Cambria Math"/>
                <a:cs typeface="Cambria Math"/>
              </a:rPr>
              <a:t>+</a:t>
            </a:r>
            <a:r>
              <a:rPr sz="1300" spc="40" dirty="0">
                <a:latin typeface="Cambria Math"/>
                <a:cs typeface="Cambria Math"/>
              </a:rPr>
              <a:t>00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060313" y="5963513"/>
            <a:ext cx="1667510" cy="3733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45440">
              <a:lnSpc>
                <a:spcPts val="1060"/>
              </a:lnSpc>
              <a:spcBef>
                <a:spcPts val="120"/>
              </a:spcBef>
            </a:pPr>
            <a:r>
              <a:rPr sz="1300" u="heavy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земля</a:t>
            </a:r>
            <a:endParaRPr sz="1300">
              <a:latin typeface="Cambria Math"/>
              <a:cs typeface="Cambria Math"/>
            </a:endParaRPr>
          </a:p>
          <a:p>
            <a:pPr marL="38100">
              <a:lnSpc>
                <a:spcPts val="1660"/>
              </a:lnSpc>
            </a:pPr>
            <a:r>
              <a:rPr sz="1800" dirty="0">
                <a:latin typeface="Constantia"/>
                <a:cs typeface="Constantia"/>
              </a:rPr>
              <a:t>=</a:t>
            </a:r>
            <a:r>
              <a:rPr sz="1800" spc="160" dirty="0">
                <a:latin typeface="Constantia"/>
                <a:cs typeface="Constantia"/>
              </a:rPr>
              <a:t>Н</a:t>
            </a:r>
            <a:r>
              <a:rPr sz="1950" spc="60" baseline="-38461" dirty="0">
                <a:latin typeface="Cambria Math"/>
                <a:cs typeface="Cambria Math"/>
              </a:rPr>
              <a:t>0</a:t>
            </a:r>
            <a:r>
              <a:rPr sz="1950" spc="-30" baseline="-38461" dirty="0">
                <a:latin typeface="Cambria Math"/>
                <a:cs typeface="Cambria Math"/>
              </a:rPr>
              <a:t>+</a:t>
            </a:r>
            <a:r>
              <a:rPr sz="1950" spc="44" baseline="-38461" dirty="0">
                <a:latin typeface="Cambria Math"/>
                <a:cs typeface="Cambria Math"/>
              </a:rPr>
              <a:t>0</a:t>
            </a:r>
            <a:r>
              <a:rPr sz="1950" spc="60" baseline="-38461" dirty="0">
                <a:latin typeface="Cambria Math"/>
                <a:cs typeface="Cambria Math"/>
              </a:rPr>
              <a:t>0</a:t>
            </a:r>
            <a:r>
              <a:rPr sz="1950" spc="-195" baseline="-38461" dirty="0">
                <a:latin typeface="Cambria Math"/>
                <a:cs typeface="Cambria Math"/>
              </a:rPr>
              <a:t> </a:t>
            </a:r>
            <a:r>
              <a:rPr sz="1800" dirty="0">
                <a:latin typeface="Constantia"/>
                <a:cs typeface="Constantia"/>
              </a:rPr>
              <a:t>+</a:t>
            </a:r>
            <a:r>
              <a:rPr sz="1800" spc="-20" dirty="0">
                <a:latin typeface="Constantia"/>
                <a:cs typeface="Constantia"/>
              </a:rPr>
              <a:t> </a:t>
            </a:r>
            <a:r>
              <a:rPr sz="1800" dirty="0">
                <a:latin typeface="Constantia"/>
                <a:cs typeface="Constantia"/>
              </a:rPr>
              <a:t>h</a:t>
            </a:r>
            <a:r>
              <a:rPr sz="1800" spc="-22" baseline="-20833" dirty="0">
                <a:latin typeface="Constantia"/>
                <a:cs typeface="Constantia"/>
              </a:rPr>
              <a:t>р</a:t>
            </a:r>
            <a:r>
              <a:rPr sz="1800" spc="-7" baseline="-20833" dirty="0">
                <a:latin typeface="Constantia"/>
                <a:cs typeface="Constantia"/>
              </a:rPr>
              <a:t>ук</a:t>
            </a:r>
            <a:r>
              <a:rPr sz="1800" dirty="0">
                <a:latin typeface="Constantia"/>
                <a:cs typeface="Constantia"/>
              </a:rPr>
              <a:t>,</a:t>
            </a:r>
            <a:r>
              <a:rPr sz="1800" spc="-35" dirty="0">
                <a:latin typeface="Constantia"/>
                <a:cs typeface="Constantia"/>
              </a:rPr>
              <a:t> </a:t>
            </a:r>
            <a:r>
              <a:rPr sz="1800" dirty="0">
                <a:latin typeface="Constantia"/>
                <a:cs typeface="Constantia"/>
              </a:rPr>
              <a:t>м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9531" y="858138"/>
            <a:ext cx="84728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Қар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жамылғысының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есептік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деңгейінен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үйінді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жиегінің көтерілу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биіктігі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92310"/>
              </p:ext>
            </p:extLst>
          </p:nvPr>
        </p:nvGraphicFramePr>
        <p:xfrm>
          <a:off x="507593" y="1622425"/>
          <a:ext cx="8229600" cy="2208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09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Автомобиль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жолының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санаты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(техн.категория)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Үйінді </a:t>
                      </a:r>
                      <a:r>
                        <a:rPr sz="1800" dirty="0" err="1">
                          <a:latin typeface="Times New Roman"/>
                          <a:cs typeface="Times New Roman"/>
                        </a:rPr>
                        <a:t>жиегінің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lang="kk-KZ" sz="1800" spc="10" dirty="0">
                          <a:latin typeface="Times New Roman"/>
                          <a:cs typeface="Times New Roman"/>
                        </a:rPr>
                        <a:t>ө</a:t>
                      </a:r>
                      <a:r>
                        <a:rPr sz="1800" spc="10" dirty="0" err="1">
                          <a:latin typeface="Times New Roman"/>
                          <a:cs typeface="Times New Roman"/>
                        </a:rPr>
                        <a:t>терілу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биіктігі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(бровки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насыпи) ∆h,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</a:t>
                      </a: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I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11985" marR="1906270" algn="ctr">
                        <a:lnSpc>
                          <a:spcPct val="114999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II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III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IV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V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1,2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0,4</a:t>
                      </a: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383844" y="3862425"/>
            <a:ext cx="8485505" cy="249555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303655">
              <a:lnSpc>
                <a:spcPct val="100000"/>
              </a:lnSpc>
              <a:spcBef>
                <a:spcPts val="1420"/>
              </a:spcBef>
            </a:pPr>
            <a:r>
              <a:rPr sz="2000" b="1" spc="-10" dirty="0">
                <a:latin typeface="Times New Roman"/>
                <a:cs typeface="Times New Roman"/>
              </a:rPr>
              <a:t>Ұсынылатын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бақылау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нүктелері (контрольные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точки)</a:t>
            </a:r>
            <a:endParaRPr sz="2000" dirty="0">
              <a:latin typeface="Times New Roman"/>
              <a:cs typeface="Times New Roman"/>
            </a:endParaRPr>
          </a:p>
          <a:p>
            <a:pPr marL="12700" marR="5080" indent="449580" algn="just">
              <a:lnSpc>
                <a:spcPct val="100000"/>
              </a:lnSpc>
              <a:spcBef>
                <a:spcPts val="1325"/>
              </a:spcBef>
            </a:pPr>
            <a:r>
              <a:rPr sz="2000" spc="-15" dirty="0">
                <a:latin typeface="Times New Roman"/>
                <a:cs typeface="Times New Roman"/>
              </a:rPr>
              <a:t>Жобаланған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жолдың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қолданыстағы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теміржолдармен</a:t>
            </a:r>
            <a:r>
              <a:rPr sz="2000" spc="-5" dirty="0">
                <a:latin typeface="Times New Roman"/>
                <a:cs typeface="Times New Roman"/>
              </a:rPr>
              <a:t> және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автомобиль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жолдарымен, </a:t>
            </a:r>
            <a:r>
              <a:rPr sz="2000" spc="-15" dirty="0">
                <a:latin typeface="Times New Roman"/>
                <a:cs typeface="Times New Roman"/>
              </a:rPr>
              <a:t>су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ағындарымен,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сондай-ақ </a:t>
            </a:r>
            <a:r>
              <a:rPr sz="2000" spc="-10" dirty="0">
                <a:latin typeface="Times New Roman"/>
                <a:cs typeface="Times New Roman"/>
              </a:rPr>
              <a:t>жер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үсті </a:t>
            </a:r>
            <a:r>
              <a:rPr sz="2000" spc="-15" dirty="0">
                <a:latin typeface="Times New Roman"/>
                <a:cs typeface="Times New Roman"/>
              </a:rPr>
              <a:t>суларының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немесе </a:t>
            </a:r>
            <a:r>
              <a:rPr sz="2000" spc="-10" dirty="0">
                <a:latin typeface="Times New Roman"/>
                <a:cs typeface="Times New Roman"/>
              </a:rPr>
              <a:t>жер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асты </a:t>
            </a:r>
            <a:r>
              <a:rPr sz="2000" spc="-15" dirty="0">
                <a:latin typeface="Times New Roman"/>
                <a:cs typeface="Times New Roman"/>
              </a:rPr>
              <a:t>суларының </a:t>
            </a:r>
            <a:r>
              <a:rPr sz="2000" dirty="0">
                <a:latin typeface="Times New Roman"/>
                <a:cs typeface="Times New Roman"/>
              </a:rPr>
              <a:t>ұзаққа созылып </a:t>
            </a:r>
            <a:r>
              <a:rPr sz="2000" spc="-10" dirty="0">
                <a:latin typeface="Times New Roman"/>
                <a:cs typeface="Times New Roman"/>
              </a:rPr>
              <a:t>кетуімен </a:t>
            </a:r>
            <a:r>
              <a:rPr sz="2000" spc="5" dirty="0">
                <a:latin typeface="Times New Roman"/>
                <a:cs typeface="Times New Roman"/>
              </a:rPr>
              <a:t>немесе </a:t>
            </a:r>
            <a:r>
              <a:rPr sz="2000" spc="-5" dirty="0">
                <a:latin typeface="Times New Roman"/>
                <a:cs typeface="Times New Roman"/>
              </a:rPr>
              <a:t>батпақтану белгілері </a:t>
            </a:r>
            <a:r>
              <a:rPr sz="2000" spc="-10" dirty="0">
                <a:latin typeface="Times New Roman"/>
                <a:cs typeface="Times New Roman"/>
              </a:rPr>
              <a:t>бар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жерлердің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lang="kk-KZ" sz="2000" spc="20" dirty="0">
                <a:latin typeface="Times New Roman"/>
                <a:cs typeface="Times New Roman"/>
              </a:rPr>
              <a:t>ө</a:t>
            </a:r>
            <a:r>
              <a:rPr sz="2000" spc="20" dirty="0" err="1">
                <a:latin typeface="Times New Roman"/>
                <a:cs typeface="Times New Roman"/>
              </a:rPr>
              <a:t>мен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рельефтерімен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қиылысының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бойлық </a:t>
            </a:r>
            <a:r>
              <a:rPr sz="2000" spc="-5" dirty="0">
                <a:latin typeface="Times New Roman"/>
                <a:cs typeface="Times New Roman"/>
              </a:rPr>
              <a:t>профиліне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жобалық </a:t>
            </a:r>
            <a:r>
              <a:rPr sz="2000" spc="-5" dirty="0">
                <a:latin typeface="Times New Roman"/>
                <a:cs typeface="Times New Roman"/>
              </a:rPr>
              <a:t> (қызыл)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сызық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сызу</a:t>
            </a:r>
            <a:r>
              <a:rPr sz="2000" spc="-5" dirty="0">
                <a:latin typeface="Times New Roman"/>
                <a:cs typeface="Times New Roman"/>
              </a:rPr>
              <a:t> алдында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нүктелер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белгіленеді.</a:t>
            </a:r>
            <a:r>
              <a:rPr sz="2000" spc="-5" dirty="0">
                <a:latin typeface="Times New Roman"/>
                <a:cs typeface="Times New Roman"/>
              </a:rPr>
              <a:t> Олардың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биіктігін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анықтау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қажет.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Мұндай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нүктелерді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биіктік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сілтеме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белгілері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деп</a:t>
            </a:r>
            <a:r>
              <a:rPr sz="2000" spc="-5" dirty="0">
                <a:latin typeface="Times New Roman"/>
                <a:cs typeface="Times New Roman"/>
              </a:rPr>
              <a:t> аталады.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0406" y="1253744"/>
            <a:ext cx="713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кесте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46303" y="1076959"/>
            <a:ext cx="8126730" cy="46506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35" dirty="0">
                <a:latin typeface="Times New Roman"/>
                <a:cs typeface="Times New Roman"/>
              </a:rPr>
              <a:t>Жоба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сызығына</a:t>
            </a:r>
            <a:r>
              <a:rPr sz="2000" b="1" spc="-10" dirty="0">
                <a:latin typeface="Times New Roman"/>
                <a:cs typeface="Times New Roman"/>
              </a:rPr>
              <a:t> қойылатын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негізгі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талаптар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715" indent="539750" algn="just">
              <a:lnSpc>
                <a:spcPct val="100000"/>
              </a:lnSpc>
            </a:pPr>
            <a:r>
              <a:rPr sz="2000" spc="-30" dirty="0">
                <a:latin typeface="Times New Roman"/>
                <a:cs typeface="Times New Roman"/>
              </a:rPr>
              <a:t>Жобалау </a:t>
            </a:r>
            <a:r>
              <a:rPr sz="2000" dirty="0">
                <a:latin typeface="Times New Roman"/>
                <a:cs typeface="Times New Roman"/>
              </a:rPr>
              <a:t>сызығы бүкіл </a:t>
            </a:r>
            <a:r>
              <a:rPr sz="2000" spc="-30" dirty="0">
                <a:latin typeface="Times New Roman"/>
                <a:cs typeface="Times New Roman"/>
              </a:rPr>
              <a:t>жол </a:t>
            </a:r>
            <a:r>
              <a:rPr sz="2000" dirty="0">
                <a:latin typeface="Times New Roman"/>
                <a:cs typeface="Times New Roman"/>
              </a:rPr>
              <a:t>бойында </a:t>
            </a:r>
            <a:r>
              <a:rPr sz="2000" spc="-10" dirty="0">
                <a:latin typeface="Times New Roman"/>
                <a:cs typeface="Times New Roman"/>
              </a:rPr>
              <a:t>жоғары </a:t>
            </a:r>
            <a:r>
              <a:rPr sz="2000" dirty="0">
                <a:latin typeface="Times New Roman"/>
                <a:cs typeface="Times New Roman"/>
              </a:rPr>
              <a:t>жылдамдықпен </a:t>
            </a:r>
            <a:r>
              <a:rPr sz="2000" dirty="0" err="1">
                <a:latin typeface="Times New Roman"/>
                <a:cs typeface="Times New Roman"/>
              </a:rPr>
              <a:t>жүретін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ліктердің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ыңғайлылығы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қауіпсіздігін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қамтамасыз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етуі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керек,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қозғалыс ырғағы алдыңғы </a:t>
            </a:r>
            <a:r>
              <a:rPr sz="2000" spc="-10" dirty="0">
                <a:latin typeface="Times New Roman"/>
                <a:cs typeface="Times New Roman"/>
              </a:rPr>
              <a:t>жүргізушінің </a:t>
            </a:r>
            <a:r>
              <a:rPr sz="2000" dirty="0">
                <a:latin typeface="Times New Roman"/>
                <a:cs typeface="Times New Roman"/>
              </a:rPr>
              <a:t>қозғалыстағы </a:t>
            </a:r>
            <a:r>
              <a:rPr sz="2000" dirty="0" err="1">
                <a:latin typeface="Times New Roman"/>
                <a:cs typeface="Times New Roman"/>
              </a:rPr>
              <a:t>жүрісін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згеріуіне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жол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бермеуі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керек.</a:t>
            </a:r>
            <a:endParaRPr sz="2000" dirty="0">
              <a:latin typeface="Times New Roman"/>
              <a:cs typeface="Times New Roman"/>
            </a:endParaRPr>
          </a:p>
          <a:p>
            <a:pPr marL="552450" algn="just">
              <a:lnSpc>
                <a:spcPct val="100000"/>
              </a:lnSpc>
            </a:pPr>
            <a:r>
              <a:rPr sz="2000" spc="-25" dirty="0">
                <a:latin typeface="Times New Roman"/>
                <a:cs typeface="Times New Roman"/>
              </a:rPr>
              <a:t>Жоба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сызығын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салу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кезінде келесі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әдістерді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ескеру </a:t>
            </a:r>
            <a:r>
              <a:rPr sz="2000" spc="-10" dirty="0">
                <a:latin typeface="Times New Roman"/>
                <a:cs typeface="Times New Roman"/>
              </a:rPr>
              <a:t>керек:</a:t>
            </a:r>
            <a:endParaRPr sz="2000" dirty="0">
              <a:latin typeface="Times New Roman"/>
              <a:cs typeface="Times New Roman"/>
            </a:endParaRPr>
          </a:p>
          <a:p>
            <a:pPr marL="628650" indent="-167005" algn="just">
              <a:lnSpc>
                <a:spcPct val="100000"/>
              </a:lnSpc>
              <a:spcBef>
                <a:spcPts val="5"/>
              </a:spcBef>
              <a:buChar char="-"/>
              <a:tabLst>
                <a:tab pos="629285" algn="l"/>
              </a:tabLst>
            </a:pPr>
            <a:r>
              <a:rPr sz="2000" spc="-15" dirty="0">
                <a:latin typeface="Times New Roman"/>
                <a:cs typeface="Times New Roman"/>
              </a:rPr>
              <a:t>жер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жұмыстарының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ең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аз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к</a:t>
            </a:r>
            <a:r>
              <a:rPr lang="kk-KZ" sz="2000" spc="15" dirty="0">
                <a:latin typeface="Times New Roman"/>
                <a:cs typeface="Times New Roman"/>
              </a:rPr>
              <a:t>ө</a:t>
            </a:r>
            <a:r>
              <a:rPr sz="2000" spc="15" dirty="0" err="1">
                <a:latin typeface="Times New Roman"/>
                <a:cs typeface="Times New Roman"/>
              </a:rPr>
              <a:t>лемін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және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жер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жұмыстарының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жалпы</a:t>
            </a: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құнын қамтамасыз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етуге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ұмтылу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қажет;</a:t>
            </a:r>
            <a:endParaRPr sz="2000" dirty="0">
              <a:latin typeface="Times New Roman"/>
              <a:cs typeface="Times New Roman"/>
            </a:endParaRPr>
          </a:p>
          <a:p>
            <a:pPr marL="610235" indent="-148590" algn="just">
              <a:lnSpc>
                <a:spcPct val="100000"/>
              </a:lnSpc>
              <a:buChar char="-"/>
              <a:tabLst>
                <a:tab pos="610870" algn="l"/>
              </a:tabLst>
            </a:pPr>
            <a:r>
              <a:rPr sz="2000" spc="-20" dirty="0">
                <a:latin typeface="Times New Roman"/>
                <a:cs typeface="Times New Roman"/>
              </a:rPr>
              <a:t>жобалау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сызығы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бақылау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 err="1">
                <a:latin typeface="Times New Roman"/>
                <a:cs typeface="Times New Roman"/>
              </a:rPr>
              <a:t>нүктелерінен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lang="kk-KZ" sz="2000" spc="20" dirty="0">
                <a:latin typeface="Times New Roman"/>
                <a:cs typeface="Times New Roman"/>
              </a:rPr>
              <a:t>ө</a:t>
            </a:r>
            <a:r>
              <a:rPr sz="2000" spc="20" dirty="0" err="1">
                <a:latin typeface="Times New Roman"/>
                <a:cs typeface="Times New Roman"/>
              </a:rPr>
              <a:t>туі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керек;</a:t>
            </a:r>
            <a:endParaRPr sz="2000" dirty="0">
              <a:latin typeface="Times New Roman"/>
              <a:cs typeface="Times New Roman"/>
            </a:endParaRPr>
          </a:p>
          <a:p>
            <a:pPr marL="765810" indent="-304165" algn="just">
              <a:lnSpc>
                <a:spcPct val="100000"/>
              </a:lnSpc>
              <a:buChar char="-"/>
              <a:tabLst>
                <a:tab pos="766445" algn="l"/>
              </a:tabLst>
            </a:pPr>
            <a:r>
              <a:rPr sz="2000" spc="5" dirty="0">
                <a:latin typeface="Times New Roman"/>
                <a:cs typeface="Times New Roman"/>
              </a:rPr>
              <a:t>ұсақ  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жасанды  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құрылыстардың  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үстіндегі</a:t>
            </a:r>
            <a:r>
              <a:rPr sz="2000" spc="12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жағалаудың</a:t>
            </a:r>
            <a:r>
              <a:rPr sz="2000" spc="12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биіктігі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ts val="2375"/>
              </a:lnSpc>
            </a:pPr>
            <a:r>
              <a:rPr sz="2000" dirty="0">
                <a:latin typeface="Times New Roman"/>
                <a:cs typeface="Times New Roman"/>
              </a:rPr>
              <a:t>құрылымнан ең аз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және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еңіс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lang="kk-KZ" sz="2000" dirty="0">
                <a:latin typeface="Times New Roman"/>
                <a:cs typeface="Times New Roman"/>
              </a:rPr>
              <a:t>ө</a:t>
            </a:r>
            <a:r>
              <a:rPr sz="2000" dirty="0" err="1">
                <a:latin typeface="Times New Roman"/>
                <a:cs typeface="Times New Roman"/>
              </a:rPr>
              <a:t>лбеуімен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белгіленуі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керек;</a:t>
            </a:r>
            <a:endParaRPr sz="2000" dirty="0">
              <a:latin typeface="Times New Roman"/>
              <a:cs typeface="Times New Roman"/>
            </a:endParaRPr>
          </a:p>
          <a:p>
            <a:pPr marL="12700" indent="449580">
              <a:lnSpc>
                <a:spcPts val="2375"/>
              </a:lnSpc>
              <a:buChar char="-"/>
              <a:tabLst>
                <a:tab pos="639445" algn="l"/>
              </a:tabLst>
            </a:pPr>
            <a:r>
              <a:rPr sz="2000" spc="30" dirty="0">
                <a:latin typeface="Times New Roman"/>
                <a:cs typeface="Times New Roman"/>
              </a:rPr>
              <a:t>д</a:t>
            </a:r>
            <a:r>
              <a:rPr lang="kk-KZ" sz="2000" spc="30" dirty="0">
                <a:latin typeface="Times New Roman"/>
                <a:cs typeface="Times New Roman"/>
              </a:rPr>
              <a:t>ө</a:t>
            </a:r>
            <a:r>
              <a:rPr sz="2000" spc="30" dirty="0" err="1">
                <a:latin typeface="Times New Roman"/>
                <a:cs typeface="Times New Roman"/>
              </a:rPr>
              <a:t>ңес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spc="-5" dirty="0">
                <a:latin typeface="Constantia"/>
                <a:cs typeface="Constantia"/>
              </a:rPr>
              <a:t>выпуклый)</a:t>
            </a:r>
            <a:r>
              <a:rPr sz="2000" spc="229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және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еңіс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spc="-5" dirty="0">
                <a:latin typeface="Constantia"/>
                <a:cs typeface="Constantia"/>
              </a:rPr>
              <a:t>вогнутый</a:t>
            </a:r>
            <a:r>
              <a:rPr sz="2000" spc="-5" dirty="0">
                <a:latin typeface="Times New Roman"/>
                <a:cs typeface="Times New Roman"/>
              </a:rPr>
              <a:t>)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қисықтардың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радиусы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3-</a:t>
            </a:r>
          </a:p>
          <a:p>
            <a:pPr marL="12700" marR="5080">
              <a:lnSpc>
                <a:spcPct val="100000"/>
              </a:lnSpc>
              <a:spcBef>
                <a:spcPts val="50"/>
              </a:spcBef>
              <a:tabLst>
                <a:tab pos="980440" algn="l"/>
                <a:tab pos="2346325" algn="l"/>
                <a:tab pos="2812415" algn="l"/>
                <a:tab pos="3321685" algn="l"/>
                <a:tab pos="4830445" algn="l"/>
                <a:tab pos="6629400" algn="l"/>
                <a:tab pos="7174865" algn="l"/>
              </a:tabLst>
            </a:pPr>
            <a:r>
              <a:rPr sz="2000" spc="-50" dirty="0">
                <a:latin typeface="Times New Roman"/>
                <a:cs typeface="Times New Roman"/>
              </a:rPr>
              <a:t>к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ст</a:t>
            </a:r>
            <a:r>
              <a:rPr sz="2000" spc="-3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де	</a:t>
            </a:r>
            <a:r>
              <a:rPr sz="2000" spc="-5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елт</a:t>
            </a:r>
            <a:r>
              <a:rPr sz="2000" spc="-25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ріл</a:t>
            </a:r>
            <a:r>
              <a:rPr sz="2000" spc="-35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ен	</a:t>
            </a:r>
            <a:r>
              <a:rPr sz="2000" spc="-5" dirty="0">
                <a:latin typeface="Times New Roman"/>
                <a:cs typeface="Times New Roman"/>
              </a:rPr>
              <a:t>Қ</a:t>
            </a:r>
            <a:r>
              <a:rPr sz="2000" dirty="0">
                <a:latin typeface="Times New Roman"/>
                <a:cs typeface="Times New Roman"/>
              </a:rPr>
              <a:t>Р	</a:t>
            </a:r>
            <a:r>
              <a:rPr sz="2000" spc="-5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Н	</a:t>
            </a:r>
            <a:r>
              <a:rPr sz="2000" spc="-10" dirty="0">
                <a:latin typeface="Times New Roman"/>
                <a:cs typeface="Times New Roman"/>
              </a:rPr>
              <a:t>3</a:t>
            </a:r>
            <a:r>
              <a:rPr sz="2000" dirty="0">
                <a:latin typeface="Times New Roman"/>
                <a:cs typeface="Times New Roman"/>
              </a:rPr>
              <a:t>.</a:t>
            </a:r>
            <a:r>
              <a:rPr sz="2000" spc="-10" dirty="0">
                <a:latin typeface="Times New Roman"/>
                <a:cs typeface="Times New Roman"/>
              </a:rPr>
              <a:t>0</a:t>
            </a:r>
            <a:r>
              <a:rPr sz="2000" spc="5" dirty="0">
                <a:latin typeface="Times New Roman"/>
                <a:cs typeface="Times New Roman"/>
              </a:rPr>
              <a:t>3</a:t>
            </a:r>
            <a:r>
              <a:rPr sz="2000" spc="-10" dirty="0">
                <a:latin typeface="Times New Roman"/>
                <a:cs typeface="Times New Roman"/>
              </a:rPr>
              <a:t>.0</a:t>
            </a:r>
            <a:r>
              <a:rPr sz="2000" spc="5" dirty="0">
                <a:latin typeface="Times New Roman"/>
                <a:cs typeface="Times New Roman"/>
              </a:rPr>
              <a:t>9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-15" dirty="0">
                <a:latin typeface="Times New Roman"/>
                <a:cs typeface="Times New Roman"/>
              </a:rPr>
              <a:t>0</a:t>
            </a:r>
            <a:r>
              <a:rPr sz="2000" dirty="0">
                <a:latin typeface="Times New Roman"/>
                <a:cs typeface="Times New Roman"/>
              </a:rPr>
              <a:t>06	қаб</a:t>
            </a:r>
            <a:r>
              <a:rPr sz="2000" spc="-10" dirty="0">
                <a:latin typeface="Times New Roman"/>
                <a:cs typeface="Times New Roman"/>
              </a:rPr>
              <a:t>ы</a:t>
            </a:r>
            <a:r>
              <a:rPr sz="2000" dirty="0">
                <a:latin typeface="Times New Roman"/>
                <a:cs typeface="Times New Roman"/>
              </a:rPr>
              <a:t>лда</a:t>
            </a:r>
            <a:r>
              <a:rPr sz="2000" spc="-15" dirty="0">
                <a:latin typeface="Times New Roman"/>
                <a:cs typeface="Times New Roman"/>
              </a:rPr>
              <a:t>ғ</a:t>
            </a:r>
            <a:r>
              <a:rPr sz="2000" dirty="0">
                <a:latin typeface="Times New Roman"/>
                <a:cs typeface="Times New Roman"/>
              </a:rPr>
              <a:t>ан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н	</a:t>
            </a:r>
            <a:r>
              <a:rPr sz="2000" spc="-5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ем	б</a:t>
            </a:r>
            <a:r>
              <a:rPr sz="2000" spc="-3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15" dirty="0">
                <a:latin typeface="Times New Roman"/>
                <a:cs typeface="Times New Roman"/>
              </a:rPr>
              <a:t>м</a:t>
            </a:r>
            <a:r>
              <a:rPr sz="2000" spc="-10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уы  </a:t>
            </a:r>
            <a:r>
              <a:rPr sz="2000" spc="-10" dirty="0">
                <a:latin typeface="Times New Roman"/>
                <a:cs typeface="Times New Roman"/>
              </a:rPr>
              <a:t>керек.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58293"/>
              </p:ext>
            </p:extLst>
          </p:nvPr>
        </p:nvGraphicFramePr>
        <p:xfrm>
          <a:off x="389191" y="1118361"/>
          <a:ext cx="8280400" cy="3673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8472">
                <a:tc rowSpan="3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spc="-5" dirty="0">
                          <a:latin typeface="Constantia"/>
                          <a:cs typeface="Constantia"/>
                        </a:rPr>
                        <a:t>Автомобиль</a:t>
                      </a:r>
                      <a:endParaRPr sz="2000">
                        <a:latin typeface="Constantia"/>
                        <a:cs typeface="Constantia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-55" dirty="0">
                          <a:latin typeface="Constantia"/>
                          <a:cs typeface="Constantia"/>
                        </a:rPr>
                        <a:t>ж</a:t>
                      </a:r>
                      <a:r>
                        <a:rPr sz="2000" spc="-90" dirty="0">
                          <a:latin typeface="Constantia"/>
                          <a:cs typeface="Constantia"/>
                        </a:rPr>
                        <a:t>о</a:t>
                      </a:r>
                      <a:r>
                        <a:rPr sz="2000" spc="-5" dirty="0">
                          <a:latin typeface="Constantia"/>
                          <a:cs typeface="Constantia"/>
                        </a:rPr>
                        <a:t>лы</a:t>
                      </a:r>
                      <a:r>
                        <a:rPr sz="2000" spc="-15" dirty="0">
                          <a:latin typeface="Constantia"/>
                          <a:cs typeface="Constantia"/>
                        </a:rPr>
                        <a:t>н</a:t>
                      </a:r>
                      <a:r>
                        <a:rPr sz="2000" spc="-5" dirty="0">
                          <a:latin typeface="Constantia"/>
                          <a:cs typeface="Constantia"/>
                        </a:rPr>
                        <a:t>ы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ң</a:t>
                      </a:r>
                      <a:r>
                        <a:rPr sz="2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Constantia"/>
                          <a:cs typeface="Constantia"/>
                        </a:rPr>
                        <a:t>са</a:t>
                      </a:r>
                      <a:r>
                        <a:rPr sz="2000" spc="-15" dirty="0">
                          <a:latin typeface="Constantia"/>
                          <a:cs typeface="Constantia"/>
                        </a:rPr>
                        <a:t>н</a:t>
                      </a:r>
                      <a:r>
                        <a:rPr sz="2000" spc="-55" dirty="0">
                          <a:latin typeface="Constantia"/>
                          <a:cs typeface="Constantia"/>
                        </a:rPr>
                        <a:t>а</a:t>
                      </a:r>
                      <a:r>
                        <a:rPr sz="2000" spc="-5" dirty="0">
                          <a:latin typeface="Constantia"/>
                          <a:cs typeface="Constantia"/>
                        </a:rPr>
                        <a:t>ты</a:t>
                      </a:r>
                      <a:endParaRPr sz="2000">
                        <a:latin typeface="Constantia"/>
                        <a:cs typeface="Constant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10" dirty="0">
                          <a:latin typeface="Constantia"/>
                          <a:cs typeface="Constantia"/>
                        </a:rPr>
                        <a:t>(техн.категория)</a:t>
                      </a:r>
                      <a:endParaRPr sz="2000">
                        <a:latin typeface="Constantia"/>
                        <a:cs typeface="Constantia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Тік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қисықтардың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ең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кіші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радиусы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3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lang="kk-KZ" sz="2000" spc="30" dirty="0">
                          <a:latin typeface="Times New Roman"/>
                          <a:cs typeface="Times New Roman"/>
                        </a:rPr>
                        <a:t>ө</a:t>
                      </a:r>
                      <a:r>
                        <a:rPr sz="2000" spc="30" dirty="0" err="1">
                          <a:latin typeface="Times New Roman"/>
                          <a:cs typeface="Times New Roman"/>
                        </a:rPr>
                        <a:t>ңес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(выпуклых)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690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Еңіс</a:t>
                      </a:r>
                      <a:r>
                        <a:rPr sz="2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(Вогнутых)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3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Жазық</a:t>
                      </a:r>
                      <a:r>
                        <a:rPr sz="2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жерлерде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Таулы</a:t>
                      </a:r>
                      <a:r>
                        <a:rPr sz="2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жерлерде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6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99794" marR="892810" indent="50165" algn="just">
                        <a:lnSpc>
                          <a:spcPct val="114999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II III IV V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30000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15000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5000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2500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8000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5000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3000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2000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1500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4000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2500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1500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600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7676515" y="712089"/>
            <a:ext cx="733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3-</a:t>
            </a:r>
            <a:r>
              <a:rPr sz="1800" spc="-50" dirty="0">
                <a:latin typeface="Times New Roman"/>
                <a:cs typeface="Times New Roman"/>
              </a:rPr>
              <a:t>к</a:t>
            </a:r>
            <a:r>
              <a:rPr sz="1800" spc="50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е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34873" y="1148841"/>
            <a:ext cx="8574405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- </a:t>
            </a:r>
            <a:r>
              <a:rPr sz="2000" spc="-5" dirty="0">
                <a:latin typeface="Times New Roman"/>
                <a:cs typeface="Times New Roman"/>
              </a:rPr>
              <a:t>ұзыннан</a:t>
            </a:r>
            <a:r>
              <a:rPr sz="2000" dirty="0">
                <a:latin typeface="Times New Roman"/>
                <a:cs typeface="Times New Roman"/>
              </a:rPr>
              <a:t> бойлық </a:t>
            </a:r>
            <a:r>
              <a:rPr sz="2000" spc="-5" dirty="0">
                <a:latin typeface="Times New Roman"/>
                <a:cs typeface="Times New Roman"/>
              </a:rPr>
              <a:t>қимадағы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ең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үлкен</a:t>
            </a:r>
            <a:r>
              <a:rPr sz="2000" spc="5" dirty="0">
                <a:latin typeface="Times New Roman"/>
                <a:cs typeface="Times New Roman"/>
              </a:rPr>
              <a:t> 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лбеу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(уклон) </a:t>
            </a:r>
            <a:r>
              <a:rPr sz="2000" spc="-5" dirty="0">
                <a:latin typeface="Times New Roman"/>
                <a:cs typeface="Times New Roman"/>
              </a:rPr>
              <a:t>әр</a:t>
            </a:r>
            <a:r>
              <a:rPr sz="2000" spc="-10" dirty="0">
                <a:latin typeface="Times New Roman"/>
                <a:cs typeface="Times New Roman"/>
              </a:rPr>
              <a:t> санат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үшін</a:t>
            </a:r>
            <a:r>
              <a:rPr sz="2000" spc="-5" dirty="0">
                <a:latin typeface="Times New Roman"/>
                <a:cs typeface="Times New Roman"/>
              </a:rPr>
              <a:t> рұқсат</a:t>
            </a:r>
            <a:endParaRPr sz="2000" dirty="0">
              <a:latin typeface="Times New Roman"/>
              <a:cs typeface="Times New Roman"/>
            </a:endParaRPr>
          </a:p>
          <a:p>
            <a:pPr marL="63500" algn="just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етілген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мәннен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аспауы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керек</a:t>
            </a:r>
            <a:endParaRPr sz="2000" dirty="0">
              <a:latin typeface="Times New Roman"/>
              <a:cs typeface="Times New Roman"/>
            </a:endParaRPr>
          </a:p>
          <a:p>
            <a:pPr marL="694055" algn="just">
              <a:lnSpc>
                <a:spcPct val="100000"/>
              </a:lnSpc>
              <a:tabLst>
                <a:tab pos="3601085" algn="l"/>
                <a:tab pos="6227445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I-санат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30%</a:t>
            </a:r>
            <a:r>
              <a:rPr sz="1950" b="1" spc="-7" baseline="-21367" dirty="0">
                <a:latin typeface="Times New Roman"/>
                <a:cs typeface="Times New Roman"/>
              </a:rPr>
              <a:t>о	</a:t>
            </a:r>
            <a:r>
              <a:rPr sz="2000" b="1" dirty="0">
                <a:latin typeface="Times New Roman"/>
                <a:cs typeface="Times New Roman"/>
              </a:rPr>
              <a:t>II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 </a:t>
            </a:r>
            <a:r>
              <a:rPr sz="2000" b="1" spc="-5" dirty="0">
                <a:latin typeface="Times New Roman"/>
                <a:cs typeface="Times New Roman"/>
              </a:rPr>
              <a:t>санаты 40%</a:t>
            </a:r>
            <a:r>
              <a:rPr sz="1950" b="1" spc="-7" baseline="-21367" dirty="0">
                <a:latin typeface="Times New Roman"/>
                <a:cs typeface="Times New Roman"/>
              </a:rPr>
              <a:t>о	</a:t>
            </a:r>
            <a:r>
              <a:rPr sz="2000" b="1" dirty="0">
                <a:latin typeface="Times New Roman"/>
                <a:cs typeface="Times New Roman"/>
              </a:rPr>
              <a:t>III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санаты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50%</a:t>
            </a:r>
            <a:r>
              <a:rPr sz="1950" b="1" spc="-7" baseline="-21367" dirty="0">
                <a:latin typeface="Times New Roman"/>
                <a:cs typeface="Times New Roman"/>
              </a:rPr>
              <a:t>о</a:t>
            </a:r>
            <a:endParaRPr sz="1950" baseline="-21367" dirty="0">
              <a:latin typeface="Times New Roman"/>
              <a:cs typeface="Times New Roman"/>
            </a:endParaRPr>
          </a:p>
          <a:p>
            <a:pPr marL="63500" marR="46990" algn="just">
              <a:lnSpc>
                <a:spcPct val="100000"/>
              </a:lnSpc>
              <a:buChar char="-"/>
              <a:tabLst>
                <a:tab pos="2362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егер жер бетінің </a:t>
            </a:r>
            <a:r>
              <a:rPr sz="2000" dirty="0">
                <a:latin typeface="Times New Roman"/>
                <a:cs typeface="Times New Roman"/>
              </a:rPr>
              <a:t>сызығы </a:t>
            </a:r>
            <a:r>
              <a:rPr sz="2000" spc="-10" dirty="0" err="1">
                <a:latin typeface="Times New Roman"/>
                <a:cs typeface="Times New Roman"/>
              </a:rPr>
              <a:t>біркелкі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lang="kk-KZ" sz="2000" dirty="0">
                <a:latin typeface="Times New Roman"/>
                <a:cs typeface="Times New Roman"/>
              </a:rPr>
              <a:t>ө</a:t>
            </a:r>
            <a:r>
              <a:rPr sz="2000" dirty="0" err="1">
                <a:latin typeface="Times New Roman"/>
                <a:cs typeface="Times New Roman"/>
              </a:rPr>
              <a:t>лбеу</a:t>
            </a:r>
            <a:r>
              <a:rPr sz="2000" dirty="0">
                <a:latin typeface="Times New Roman"/>
                <a:cs typeface="Times New Roman"/>
              </a:rPr>
              <a:t> болса, </a:t>
            </a:r>
            <a:r>
              <a:rPr sz="2000" spc="-15" dirty="0">
                <a:latin typeface="Times New Roman"/>
                <a:cs typeface="Times New Roman"/>
              </a:rPr>
              <a:t>жерді </a:t>
            </a:r>
            <a:r>
              <a:rPr sz="2000" spc="-30" dirty="0">
                <a:latin typeface="Times New Roman"/>
                <a:cs typeface="Times New Roman"/>
              </a:rPr>
              <a:t>орау </a:t>
            </a:r>
            <a:r>
              <a:rPr sz="2000" spc="-5" dirty="0">
                <a:latin typeface="Times New Roman"/>
                <a:cs typeface="Times New Roman"/>
              </a:rPr>
              <a:t>әдісімен </a:t>
            </a:r>
            <a:r>
              <a:rPr sz="2000" dirty="0">
                <a:latin typeface="Times New Roman"/>
                <a:cs typeface="Times New Roman"/>
              </a:rPr>
              <a:t>сызық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сызылады;</a:t>
            </a:r>
            <a:endParaRPr sz="2000" dirty="0">
              <a:latin typeface="Times New Roman"/>
              <a:cs typeface="Times New Roman"/>
            </a:endParaRPr>
          </a:p>
          <a:p>
            <a:pPr marL="63500" marR="46355" algn="just">
              <a:lnSpc>
                <a:spcPct val="100000"/>
              </a:lnSpc>
              <a:buChar char="-"/>
              <a:tabLst>
                <a:tab pos="219075" algn="l"/>
              </a:tabLst>
            </a:pPr>
            <a:r>
              <a:rPr sz="2000" spc="-10" dirty="0">
                <a:latin typeface="Times New Roman"/>
                <a:cs typeface="Times New Roman"/>
              </a:rPr>
              <a:t>егер жер </a:t>
            </a:r>
            <a:r>
              <a:rPr sz="2000" spc="-10" dirty="0" err="1">
                <a:latin typeface="Times New Roman"/>
                <a:cs typeface="Times New Roman"/>
              </a:rPr>
              <a:t>бетінің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лбеуі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рұқсат етілгеннен </a:t>
            </a:r>
            <a:r>
              <a:rPr sz="2000" dirty="0">
                <a:latin typeface="Times New Roman"/>
                <a:cs typeface="Times New Roman"/>
              </a:rPr>
              <a:t>асып кетсе, </a:t>
            </a:r>
            <a:r>
              <a:rPr sz="2000" spc="-10" dirty="0">
                <a:latin typeface="Times New Roman"/>
                <a:cs typeface="Times New Roman"/>
              </a:rPr>
              <a:t>конструкция </a:t>
            </a:r>
            <a:r>
              <a:rPr sz="2000" dirty="0">
                <a:latin typeface="Times New Roman"/>
                <a:cs typeface="Times New Roman"/>
              </a:rPr>
              <a:t>сызығы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кескін </a:t>
            </a:r>
            <a:r>
              <a:rPr sz="2000" dirty="0">
                <a:latin typeface="Times New Roman"/>
                <a:cs typeface="Times New Roman"/>
              </a:rPr>
              <a:t>бойымен </a:t>
            </a:r>
            <a:r>
              <a:rPr sz="2000" spc="-5" dirty="0">
                <a:latin typeface="Times New Roman"/>
                <a:cs typeface="Times New Roman"/>
              </a:rPr>
              <a:t>сызылады;</a:t>
            </a:r>
            <a:endParaRPr sz="2000" dirty="0">
              <a:latin typeface="Times New Roman"/>
              <a:cs typeface="Times New Roman"/>
            </a:endParaRPr>
          </a:p>
          <a:p>
            <a:pPr marL="63500" marR="43180" algn="just">
              <a:lnSpc>
                <a:spcPct val="100000"/>
              </a:lnSpc>
              <a:buChar char="-"/>
              <a:tabLst>
                <a:tab pos="215900" algn="l"/>
              </a:tabLst>
            </a:pPr>
            <a:r>
              <a:rPr sz="2000" spc="-30" dirty="0" err="1">
                <a:latin typeface="Times New Roman"/>
                <a:cs typeface="Times New Roman"/>
              </a:rPr>
              <a:t>қоршаудың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к</a:t>
            </a:r>
            <a:r>
              <a:rPr lang="kk-KZ" sz="2000" spc="20" dirty="0">
                <a:latin typeface="Times New Roman"/>
                <a:cs typeface="Times New Roman"/>
              </a:rPr>
              <a:t>ө</a:t>
            </a:r>
            <a:r>
              <a:rPr sz="2000" spc="20" dirty="0" err="1">
                <a:latin typeface="Times New Roman"/>
                <a:cs typeface="Times New Roman"/>
              </a:rPr>
              <a:t>лемі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қазба </a:t>
            </a:r>
            <a:r>
              <a:rPr sz="2000" dirty="0" err="1">
                <a:latin typeface="Times New Roman"/>
                <a:cs typeface="Times New Roman"/>
              </a:rPr>
              <a:t>жұмыстарының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к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леміне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тең </a:t>
            </a:r>
            <a:r>
              <a:rPr sz="2000" spc="-5" dirty="0">
                <a:latin typeface="Times New Roman"/>
                <a:cs typeface="Times New Roman"/>
              </a:rPr>
              <a:t>болуға ұмтылу </a:t>
            </a:r>
            <a:r>
              <a:rPr sz="2000" spc="-10" dirty="0">
                <a:latin typeface="Times New Roman"/>
                <a:cs typeface="Times New Roman"/>
              </a:rPr>
              <a:t>керек,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ол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үшін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қазба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алаңы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үйінді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аумағынан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25-30%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аз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болуы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керек;</a:t>
            </a:r>
            <a:endParaRPr sz="2000" dirty="0">
              <a:latin typeface="Times New Roman"/>
              <a:cs typeface="Times New Roman"/>
            </a:endParaRPr>
          </a:p>
          <a:p>
            <a:pPr marL="63500" marR="43180" algn="just">
              <a:lnSpc>
                <a:spcPct val="100000"/>
              </a:lnSpc>
              <a:spcBef>
                <a:spcPts val="5"/>
              </a:spcBef>
              <a:buChar char="-"/>
              <a:tabLst>
                <a:tab pos="234315" algn="l"/>
              </a:tabLst>
            </a:pPr>
            <a:r>
              <a:rPr sz="2000" spc="-5" dirty="0">
                <a:latin typeface="Times New Roman"/>
                <a:cs typeface="Times New Roman"/>
              </a:rPr>
              <a:t>дренажды </a:t>
            </a:r>
            <a:r>
              <a:rPr sz="2000" dirty="0">
                <a:latin typeface="Times New Roman"/>
                <a:cs typeface="Times New Roman"/>
              </a:rPr>
              <a:t>қамтамасыз </a:t>
            </a:r>
            <a:r>
              <a:rPr sz="2000" spc="-15" dirty="0">
                <a:latin typeface="Times New Roman"/>
                <a:cs typeface="Times New Roman"/>
              </a:rPr>
              <a:t>ету </a:t>
            </a:r>
            <a:r>
              <a:rPr sz="2000" spc="-5" dirty="0">
                <a:latin typeface="Times New Roman"/>
                <a:cs typeface="Times New Roman"/>
              </a:rPr>
              <a:t>үшін </a:t>
            </a:r>
            <a:r>
              <a:rPr sz="2000" dirty="0">
                <a:latin typeface="Times New Roman"/>
                <a:cs typeface="Times New Roman"/>
              </a:rPr>
              <a:t>ойықтағы </a:t>
            </a:r>
            <a:r>
              <a:rPr sz="2000" spc="-10" dirty="0">
                <a:latin typeface="Times New Roman"/>
                <a:cs typeface="Times New Roman"/>
              </a:rPr>
              <a:t>жобалық </a:t>
            </a:r>
            <a:r>
              <a:rPr sz="2000" dirty="0">
                <a:latin typeface="Times New Roman"/>
                <a:cs typeface="Times New Roman"/>
              </a:rPr>
              <a:t>сызық </a:t>
            </a:r>
            <a:r>
              <a:rPr sz="2000" spc="-15" dirty="0">
                <a:latin typeface="Times New Roman"/>
                <a:cs typeface="Times New Roman"/>
              </a:rPr>
              <a:t>кем </a:t>
            </a:r>
            <a:r>
              <a:rPr sz="2000" spc="-10" dirty="0">
                <a:latin typeface="Times New Roman"/>
                <a:cs typeface="Times New Roman"/>
              </a:rPr>
              <a:t>дегенде </a:t>
            </a:r>
            <a:r>
              <a:rPr sz="2000" spc="5" dirty="0">
                <a:latin typeface="Times New Roman"/>
                <a:cs typeface="Times New Roman"/>
              </a:rPr>
              <a:t>5% 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лбеу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қолданылады,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 err="1">
                <a:latin typeface="Times New Roman"/>
                <a:cs typeface="Times New Roman"/>
              </a:rPr>
              <a:t>ойықтағы</a:t>
            </a:r>
            <a:r>
              <a:rPr sz="2000" spc="10" dirty="0">
                <a:latin typeface="Times New Roman"/>
                <a:cs typeface="Times New Roman"/>
              </a:rPr>
              <a:t> к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лденең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қималарды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жобалауға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жол 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берілмейді.</a:t>
            </a:r>
            <a:endParaRPr sz="2000" dirty="0">
              <a:latin typeface="Times New Roman"/>
              <a:cs typeface="Times New Roman"/>
            </a:endParaRPr>
          </a:p>
          <a:p>
            <a:pPr marL="63500" marR="45085" algn="just">
              <a:lnSpc>
                <a:spcPct val="100000"/>
              </a:lnSpc>
              <a:buChar char="-"/>
              <a:tabLst>
                <a:tab pos="213360" algn="l"/>
              </a:tabLst>
            </a:pPr>
            <a:r>
              <a:rPr sz="2000" spc="-15" dirty="0">
                <a:latin typeface="Times New Roman"/>
                <a:cs typeface="Times New Roman"/>
              </a:rPr>
              <a:t>жолдарды </a:t>
            </a:r>
            <a:r>
              <a:rPr sz="2000" spc="-5" dirty="0">
                <a:latin typeface="Times New Roman"/>
                <a:cs typeface="Times New Roman"/>
              </a:rPr>
              <a:t>бір деңгейде </a:t>
            </a:r>
            <a:r>
              <a:rPr sz="2000" spc="-5" dirty="0" err="1">
                <a:latin typeface="Times New Roman"/>
                <a:cs typeface="Times New Roman"/>
              </a:rPr>
              <a:t>кесіп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lang="kk-KZ" sz="2000" spc="10" dirty="0">
                <a:latin typeface="Times New Roman"/>
                <a:cs typeface="Times New Roman"/>
              </a:rPr>
              <a:t>ө</a:t>
            </a:r>
            <a:r>
              <a:rPr sz="2000" spc="10" dirty="0" err="1">
                <a:latin typeface="Times New Roman"/>
                <a:cs typeface="Times New Roman"/>
              </a:rPr>
              <a:t>ткен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кезде, </a:t>
            </a:r>
            <a:r>
              <a:rPr sz="2000" dirty="0">
                <a:latin typeface="Times New Roman"/>
                <a:cs typeface="Times New Roman"/>
              </a:rPr>
              <a:t>қиылыстағы </a:t>
            </a:r>
            <a:r>
              <a:rPr sz="2000" spc="-5" dirty="0" err="1">
                <a:latin typeface="Times New Roman"/>
                <a:cs typeface="Times New Roman"/>
              </a:rPr>
              <a:t>бойлық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лбеу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40% 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аспауы</a:t>
            </a:r>
            <a:r>
              <a:rPr sz="2000" spc="-10" dirty="0">
                <a:latin typeface="Times New Roman"/>
                <a:cs typeface="Times New Roman"/>
              </a:rPr>
              <a:t> керек,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қиылыста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еңіс</a:t>
            </a:r>
            <a:r>
              <a:rPr sz="2000" dirty="0">
                <a:latin typeface="Times New Roman"/>
                <a:cs typeface="Times New Roman"/>
              </a:rPr>
              <a:t> қисық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сызықты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ұсынған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25" dirty="0">
                <a:latin typeface="Times New Roman"/>
                <a:cs typeface="Times New Roman"/>
              </a:rPr>
              <a:t>ж</a:t>
            </a:r>
            <a:r>
              <a:rPr lang="kk-KZ" sz="2000" spc="25" dirty="0">
                <a:latin typeface="Times New Roman"/>
                <a:cs typeface="Times New Roman"/>
              </a:rPr>
              <a:t>ө</a:t>
            </a:r>
            <a:r>
              <a:rPr sz="2000" spc="25" dirty="0">
                <a:latin typeface="Times New Roman"/>
                <a:cs typeface="Times New Roman"/>
              </a:rPr>
              <a:t>н.</a:t>
            </a:r>
            <a:endParaRPr sz="2000" dirty="0">
              <a:latin typeface="Times New Roman"/>
              <a:cs typeface="Times New Roman"/>
            </a:endParaRPr>
          </a:p>
          <a:p>
            <a:pPr marL="63500" marR="44450" algn="just">
              <a:lnSpc>
                <a:spcPct val="100000"/>
              </a:lnSpc>
              <a:buChar char="-"/>
              <a:tabLst>
                <a:tab pos="246379" algn="l"/>
              </a:tabLst>
            </a:pPr>
            <a:r>
              <a:rPr sz="2000" spc="-5" dirty="0">
                <a:latin typeface="Times New Roman"/>
                <a:cs typeface="Times New Roman"/>
              </a:rPr>
              <a:t>қысқа </a:t>
            </a:r>
            <a:r>
              <a:rPr sz="2000" spc="-5" dirty="0" err="1">
                <a:latin typeface="Times New Roman"/>
                <a:cs typeface="Times New Roman"/>
              </a:rPr>
              <a:t>еңіс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</a:t>
            </a:r>
            <a:r>
              <a:rPr lang="kk-KZ" sz="2000" dirty="0">
                <a:latin typeface="Times New Roman"/>
                <a:cs typeface="Times New Roman"/>
              </a:rPr>
              <a:t>ө</a:t>
            </a:r>
            <a:r>
              <a:rPr sz="2000" dirty="0" err="1">
                <a:latin typeface="Times New Roman"/>
                <a:cs typeface="Times New Roman"/>
              </a:rPr>
              <a:t>ліктерден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және </a:t>
            </a:r>
            <a:r>
              <a:rPr sz="2000" spc="-10" dirty="0">
                <a:latin typeface="Times New Roman"/>
                <a:cs typeface="Times New Roman"/>
              </a:rPr>
              <a:t>конструкция </a:t>
            </a:r>
            <a:r>
              <a:rPr sz="2000" spc="-5" dirty="0">
                <a:latin typeface="Times New Roman"/>
                <a:cs typeface="Times New Roman"/>
              </a:rPr>
              <a:t>сызығындағы жиі </a:t>
            </a:r>
            <a:r>
              <a:rPr sz="2000" dirty="0">
                <a:latin typeface="Times New Roman"/>
                <a:cs typeface="Times New Roman"/>
              </a:rPr>
              <a:t>сынықтардан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аулақ </a:t>
            </a:r>
            <a:r>
              <a:rPr sz="2000" spc="-10" dirty="0">
                <a:latin typeface="Times New Roman"/>
                <a:cs typeface="Times New Roman"/>
              </a:rPr>
              <a:t>болу керек, </a:t>
            </a:r>
            <a:r>
              <a:rPr sz="2000" dirty="0">
                <a:latin typeface="Times New Roman"/>
                <a:cs typeface="Times New Roman"/>
              </a:rPr>
              <a:t>сонымен </a:t>
            </a:r>
            <a:r>
              <a:rPr sz="2000" spc="-10" dirty="0" err="1">
                <a:latin typeface="Times New Roman"/>
                <a:cs typeface="Times New Roman"/>
              </a:rPr>
              <a:t>қатар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к</a:t>
            </a:r>
            <a:r>
              <a:rPr lang="kk-KZ" sz="2000" spc="15" dirty="0">
                <a:latin typeface="Times New Roman"/>
                <a:cs typeface="Times New Roman"/>
              </a:rPr>
              <a:t>ө</a:t>
            </a:r>
            <a:r>
              <a:rPr sz="2000" spc="15" dirty="0" err="1">
                <a:latin typeface="Times New Roman"/>
                <a:cs typeface="Times New Roman"/>
              </a:rPr>
              <a:t>ршілес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ұзын </a:t>
            </a:r>
            <a:r>
              <a:rPr sz="2000" dirty="0">
                <a:latin typeface="Times New Roman"/>
                <a:cs typeface="Times New Roman"/>
              </a:rPr>
              <a:t>қисықтардың арасына </a:t>
            </a:r>
            <a:r>
              <a:rPr sz="2000" spc="-5" dirty="0">
                <a:latin typeface="Times New Roman"/>
                <a:cs typeface="Times New Roman"/>
              </a:rPr>
              <a:t>қысқа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түзу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салу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керек.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4669916" y="4946522"/>
            <a:ext cx="297180" cy="17145"/>
          </a:xfrm>
          <a:custGeom>
            <a:avLst/>
            <a:gdLst/>
            <a:ahLst/>
            <a:cxnLst/>
            <a:rect l="l" t="t" r="r" b="b"/>
            <a:pathLst>
              <a:path w="297179" h="17145">
                <a:moveTo>
                  <a:pt x="297179" y="0"/>
                </a:moveTo>
                <a:lnTo>
                  <a:pt x="0" y="0"/>
                </a:lnTo>
                <a:lnTo>
                  <a:pt x="0" y="16763"/>
                </a:lnTo>
                <a:lnTo>
                  <a:pt x="297179" y="16763"/>
                </a:lnTo>
                <a:lnTo>
                  <a:pt x="2971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51637" y="637133"/>
            <a:ext cx="8514715" cy="58477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536575" algn="ctr">
              <a:lnSpc>
                <a:spcPct val="100000"/>
              </a:lnSpc>
              <a:spcBef>
                <a:spcPts val="1300"/>
              </a:spcBef>
            </a:pPr>
            <a:r>
              <a:rPr sz="2000" b="1" spc="-35" dirty="0">
                <a:latin typeface="Times New Roman"/>
                <a:cs typeface="Times New Roman"/>
              </a:rPr>
              <a:t>Жоба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сызығын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жобалау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техникасы</a:t>
            </a:r>
            <a:endParaRPr sz="2000" dirty="0">
              <a:latin typeface="Times New Roman"/>
              <a:cs typeface="Times New Roman"/>
            </a:endParaRPr>
          </a:p>
          <a:p>
            <a:pPr marL="63500" marR="55880" indent="539115" algn="just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Times New Roman"/>
                <a:cs typeface="Times New Roman"/>
              </a:rPr>
              <a:t>Басқару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нүктелерінің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биіктіктегі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орналасуы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және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жетекші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жұмыс </a:t>
            </a:r>
            <a:r>
              <a:rPr sz="2000" spc="-4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биіктігінің</a:t>
            </a:r>
            <a:r>
              <a:rPr sz="2000" dirty="0">
                <a:latin typeface="Times New Roman"/>
                <a:cs typeface="Times New Roman"/>
              </a:rPr>
              <a:t> қабылданған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мәндері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бізге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жобалық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сызықты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анықтауға </a:t>
            </a:r>
            <a:r>
              <a:rPr sz="2000" spc="-5" dirty="0">
                <a:latin typeface="Times New Roman"/>
                <a:cs typeface="Times New Roman"/>
              </a:rPr>
              <a:t> мүмкіндік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береді.</a:t>
            </a:r>
            <a:r>
              <a:rPr sz="2000" spc="-5" dirty="0">
                <a:latin typeface="Times New Roman"/>
                <a:cs typeface="Times New Roman"/>
              </a:rPr>
              <a:t> Бұл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жағдайда</a:t>
            </a:r>
            <a:r>
              <a:rPr sz="2000" dirty="0">
                <a:latin typeface="Times New Roman"/>
                <a:cs typeface="Times New Roman"/>
              </a:rPr>
              <a:t> рельефтің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жағдайын,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топырақ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жағдайын,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маршрутпен</a:t>
            </a:r>
            <a:r>
              <a:rPr sz="2000" dirty="0">
                <a:latin typeface="Times New Roman"/>
                <a:cs typeface="Times New Roman"/>
              </a:rPr>
              <a:t> қиылысқан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беткейлерді,</a:t>
            </a:r>
            <a:r>
              <a:rPr sz="2000" spc="-5" dirty="0">
                <a:latin typeface="Times New Roman"/>
                <a:cs typeface="Times New Roman"/>
              </a:rPr>
              <a:t> маршрут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бойындағы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гидрологиялық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жағдайларды ескеріңіз. Біз </a:t>
            </a:r>
            <a:r>
              <a:rPr sz="2000" spc="-10" dirty="0">
                <a:latin typeface="Times New Roman"/>
                <a:cs typeface="Times New Roman"/>
              </a:rPr>
              <a:t>жердің </a:t>
            </a:r>
            <a:r>
              <a:rPr sz="2000" spc="-5" dirty="0">
                <a:latin typeface="Times New Roman"/>
                <a:cs typeface="Times New Roman"/>
              </a:rPr>
              <a:t>ең </a:t>
            </a:r>
            <a:r>
              <a:rPr sz="2000" dirty="0">
                <a:latin typeface="Times New Roman"/>
                <a:cs typeface="Times New Roman"/>
              </a:rPr>
              <a:t>қиын </a:t>
            </a:r>
            <a:r>
              <a:rPr sz="2000" spc="-5" dirty="0">
                <a:latin typeface="Times New Roman"/>
                <a:cs typeface="Times New Roman"/>
              </a:rPr>
              <a:t>учаскелерін ең </a:t>
            </a:r>
            <a:r>
              <a:rPr sz="2000" spc="-10" dirty="0">
                <a:latin typeface="Times New Roman"/>
                <a:cs typeface="Times New Roman"/>
              </a:rPr>
              <a:t>үлкен </a:t>
            </a:r>
            <a:r>
              <a:rPr sz="2000" spc="-5" dirty="0" err="1">
                <a:latin typeface="Times New Roman"/>
                <a:cs typeface="Times New Roman"/>
              </a:rPr>
              <a:t>бойлық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лбеу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рельефтің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 err="1">
                <a:latin typeface="Times New Roman"/>
                <a:cs typeface="Times New Roman"/>
              </a:rPr>
              <a:t>нақты</a:t>
            </a:r>
            <a:r>
              <a:rPr sz="2000" dirty="0">
                <a:latin typeface="Times New Roman"/>
                <a:cs typeface="Times New Roman"/>
              </a:rPr>
              <a:t> к</a:t>
            </a:r>
            <a:r>
              <a:rPr lang="kk-KZ" sz="2000" dirty="0">
                <a:latin typeface="Times New Roman"/>
                <a:cs typeface="Times New Roman"/>
              </a:rPr>
              <a:t>ө</a:t>
            </a:r>
            <a:r>
              <a:rPr sz="2000" dirty="0" err="1">
                <a:latin typeface="Times New Roman"/>
                <a:cs typeface="Times New Roman"/>
              </a:rPr>
              <a:t>лбеуінің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мәні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бойынша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тексереміз,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қазбалардың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тереңдігі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мен </a:t>
            </a:r>
            <a:r>
              <a:rPr sz="2000" spc="-10" dirty="0">
                <a:latin typeface="Times New Roman"/>
                <a:cs typeface="Times New Roman"/>
              </a:rPr>
              <a:t>шатырлардың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биіктігін </a:t>
            </a:r>
            <a:r>
              <a:rPr sz="2000" dirty="0">
                <a:latin typeface="Times New Roman"/>
                <a:cs typeface="Times New Roman"/>
              </a:rPr>
              <a:t>анықтаймыз.</a:t>
            </a:r>
          </a:p>
          <a:p>
            <a:pPr marL="63500" marR="55880" indent="539115" algn="just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Times New Roman"/>
                <a:cs typeface="Times New Roman"/>
              </a:rPr>
              <a:t>Біріншіден,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 err="1">
                <a:latin typeface="Times New Roman"/>
                <a:cs typeface="Times New Roman"/>
              </a:rPr>
              <a:t>жоғарыда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рсетілген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талаптарды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ескере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отырып,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жоба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сызығы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түзу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учаскелерде</a:t>
            </a:r>
            <a:r>
              <a:rPr sz="2000" spc="-5" dirty="0">
                <a:latin typeface="Times New Roman"/>
                <a:cs typeface="Times New Roman"/>
              </a:rPr>
              <a:t> қолданылады</a:t>
            </a:r>
            <a:r>
              <a:rPr sz="2000" dirty="0">
                <a:latin typeface="Times New Roman"/>
                <a:cs typeface="Times New Roman"/>
              </a:rPr>
              <a:t> және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осы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сызықтардың</a:t>
            </a:r>
            <a:r>
              <a:rPr sz="2000" spc="5" dirty="0">
                <a:latin typeface="Times New Roman"/>
                <a:cs typeface="Times New Roman"/>
              </a:rPr>
              <a:t> 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лбеуі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анықталады. </a:t>
            </a:r>
            <a:r>
              <a:rPr sz="2000" dirty="0" err="1">
                <a:latin typeface="Times New Roman"/>
                <a:cs typeface="Times New Roman"/>
              </a:rPr>
              <a:t>Сызықтың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к</a:t>
            </a:r>
            <a:r>
              <a:rPr lang="kk-KZ" sz="2000" spc="5" dirty="0">
                <a:latin typeface="Times New Roman"/>
                <a:cs typeface="Times New Roman"/>
              </a:rPr>
              <a:t>ө</a:t>
            </a:r>
            <a:r>
              <a:rPr sz="2000" spc="5" dirty="0" err="1">
                <a:latin typeface="Times New Roman"/>
                <a:cs typeface="Times New Roman"/>
              </a:rPr>
              <a:t>лбеуі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‰ </a:t>
            </a:r>
            <a:r>
              <a:rPr sz="2000" spc="-5" dirty="0">
                <a:latin typeface="Times New Roman"/>
                <a:cs typeface="Times New Roman"/>
              </a:rPr>
              <a:t>(промиль) және оны </a:t>
            </a:r>
            <a:r>
              <a:rPr sz="2000" spc="-15" dirty="0">
                <a:latin typeface="Times New Roman"/>
                <a:cs typeface="Times New Roman"/>
              </a:rPr>
              <a:t>формула </a:t>
            </a:r>
            <a:r>
              <a:rPr sz="2000" dirty="0">
                <a:latin typeface="Times New Roman"/>
                <a:cs typeface="Times New Roman"/>
              </a:rPr>
              <a:t>бойынша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анықтаймыз:</a:t>
            </a:r>
          </a:p>
          <a:p>
            <a:pPr algn="ctr">
              <a:lnSpc>
                <a:spcPts val="2160"/>
              </a:lnSpc>
            </a:pPr>
            <a:r>
              <a:rPr sz="3000" baseline="-41666" dirty="0">
                <a:latin typeface="Cambria Math"/>
                <a:cs typeface="Cambria Math"/>
              </a:rPr>
              <a:t>𝑖</a:t>
            </a:r>
            <a:r>
              <a:rPr sz="3000" spc="217" baseline="-41666" dirty="0">
                <a:latin typeface="Cambria Math"/>
                <a:cs typeface="Cambria Math"/>
              </a:rPr>
              <a:t> </a:t>
            </a:r>
            <a:r>
              <a:rPr sz="3000" baseline="-41666" dirty="0">
                <a:latin typeface="Cambria Math"/>
                <a:cs typeface="Cambria Math"/>
              </a:rPr>
              <a:t>=</a:t>
            </a:r>
            <a:r>
              <a:rPr sz="3000" spc="127" baseline="-41666" dirty="0">
                <a:latin typeface="Cambria Math"/>
                <a:cs typeface="Cambria Math"/>
              </a:rPr>
              <a:t> </a:t>
            </a:r>
            <a:r>
              <a:rPr sz="2000" spc="-5" dirty="0">
                <a:latin typeface="Cambria Math"/>
                <a:cs typeface="Cambria Math"/>
              </a:rPr>
              <a:t>∆ℎ</a:t>
            </a:r>
            <a:endParaRPr sz="2000" dirty="0">
              <a:latin typeface="Cambria Math"/>
              <a:cs typeface="Cambria Math"/>
            </a:endParaRPr>
          </a:p>
          <a:p>
            <a:pPr marL="410845" algn="ctr">
              <a:lnSpc>
                <a:spcPts val="2150"/>
              </a:lnSpc>
              <a:spcBef>
                <a:spcPts val="455"/>
              </a:spcBef>
            </a:pPr>
            <a:r>
              <a:rPr sz="2000" dirty="0">
                <a:latin typeface="Cambria Math"/>
                <a:cs typeface="Cambria Math"/>
              </a:rPr>
              <a:t>𝑙</a:t>
            </a:r>
          </a:p>
          <a:p>
            <a:pPr marL="63500">
              <a:lnSpc>
                <a:spcPts val="2150"/>
              </a:lnSpc>
            </a:pPr>
            <a:r>
              <a:rPr sz="2000" spc="-5" dirty="0">
                <a:latin typeface="Constantia"/>
                <a:cs typeface="Constantia"/>
              </a:rPr>
              <a:t>м</a:t>
            </a:r>
            <a:r>
              <a:rPr sz="2000" spc="-5" dirty="0">
                <a:latin typeface="Times New Roman"/>
                <a:cs typeface="Times New Roman"/>
              </a:rPr>
              <a:t>ұ</a:t>
            </a:r>
            <a:r>
              <a:rPr sz="2000" spc="-5" dirty="0">
                <a:latin typeface="Constantia"/>
                <a:cs typeface="Constantia"/>
              </a:rPr>
              <a:t>нда</a:t>
            </a:r>
            <a:r>
              <a:rPr sz="2000" spc="-5" dirty="0">
                <a:latin typeface="Times New Roman"/>
                <a:cs typeface="Times New Roman"/>
              </a:rPr>
              <a:t>ғ</a:t>
            </a:r>
            <a:r>
              <a:rPr sz="2000" spc="-5" dirty="0">
                <a:latin typeface="Constantia"/>
                <a:cs typeface="Constantia"/>
              </a:rPr>
              <a:t>ы</a:t>
            </a:r>
            <a:endParaRPr sz="2000" dirty="0">
              <a:latin typeface="Constantia"/>
              <a:cs typeface="Constantia"/>
            </a:endParaRPr>
          </a:p>
          <a:p>
            <a:pPr marL="63500">
              <a:lnSpc>
                <a:spcPct val="100000"/>
              </a:lnSpc>
            </a:pPr>
            <a:r>
              <a:rPr sz="2000" dirty="0">
                <a:latin typeface="Constantia"/>
                <a:cs typeface="Constantia"/>
              </a:rPr>
              <a:t>∆h</a:t>
            </a:r>
            <a:r>
              <a:rPr sz="2000" spc="-4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-</a:t>
            </a:r>
            <a:r>
              <a:rPr sz="2000" spc="-2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бойлы</a:t>
            </a:r>
            <a:r>
              <a:rPr sz="2000" spc="-5" dirty="0">
                <a:latin typeface="Times New Roman"/>
                <a:cs typeface="Times New Roman"/>
              </a:rPr>
              <a:t>қ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onstantia"/>
                <a:cs typeface="Constantia"/>
              </a:rPr>
              <a:t>профильді</a:t>
            </a:r>
            <a:r>
              <a:rPr sz="2000" spc="-5" dirty="0">
                <a:latin typeface="Times New Roman"/>
                <a:cs typeface="Times New Roman"/>
              </a:rPr>
              <a:t>ң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н</a:t>
            </a:r>
            <a:r>
              <a:rPr sz="2000" spc="-10" dirty="0">
                <a:latin typeface="Times New Roman"/>
                <a:cs typeface="Times New Roman"/>
              </a:rPr>
              <a:t>ү</a:t>
            </a:r>
            <a:r>
              <a:rPr sz="2000" spc="-10" dirty="0">
                <a:latin typeface="Constantia"/>
                <a:cs typeface="Constantia"/>
              </a:rPr>
              <a:t>ктелеріні</a:t>
            </a:r>
            <a:r>
              <a:rPr sz="2000" spc="-10" dirty="0">
                <a:latin typeface="Times New Roman"/>
                <a:cs typeface="Times New Roman"/>
              </a:rPr>
              <a:t>ң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onstantia"/>
                <a:cs typeface="Constantia"/>
              </a:rPr>
              <a:t>тік</a:t>
            </a:r>
            <a:r>
              <a:rPr sz="2000" spc="-10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белгілері</a:t>
            </a:r>
            <a:r>
              <a:rPr sz="2000" spc="-5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арасында</a:t>
            </a:r>
            <a:r>
              <a:rPr sz="2000" spc="-5" dirty="0">
                <a:latin typeface="Times New Roman"/>
                <a:cs typeface="Times New Roman"/>
              </a:rPr>
              <a:t>ғ</a:t>
            </a:r>
            <a:r>
              <a:rPr sz="2000" spc="-5" dirty="0">
                <a:latin typeface="Constantia"/>
                <a:cs typeface="Constantia"/>
              </a:rPr>
              <a:t>ы</a:t>
            </a:r>
            <a:endParaRPr sz="2000" dirty="0">
              <a:latin typeface="Constantia"/>
              <a:cs typeface="Constantia"/>
            </a:endParaRPr>
          </a:p>
          <a:p>
            <a:pPr marL="63500" marR="6419215">
              <a:lnSpc>
                <a:spcPct val="100000"/>
              </a:lnSpc>
            </a:pPr>
            <a:r>
              <a:rPr sz="2000" spc="-5" dirty="0">
                <a:latin typeface="Constantia"/>
                <a:cs typeface="Constantia"/>
              </a:rPr>
              <a:t>айырмашылы</a:t>
            </a:r>
            <a:r>
              <a:rPr sz="2000" spc="-5" dirty="0">
                <a:latin typeface="Times New Roman"/>
                <a:cs typeface="Times New Roman"/>
              </a:rPr>
              <a:t>қ</a:t>
            </a:r>
            <a:r>
              <a:rPr sz="2000" spc="-5" dirty="0">
                <a:latin typeface="Constantia"/>
                <a:cs typeface="Constantia"/>
              </a:rPr>
              <a:t>,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м </a:t>
            </a:r>
            <a:r>
              <a:rPr sz="2000" spc="-484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L-</a:t>
            </a:r>
            <a:r>
              <a:rPr sz="2000" spc="-20" dirty="0">
                <a:latin typeface="Constantia"/>
                <a:cs typeface="Constantia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</a:t>
            </a:r>
            <a:r>
              <a:rPr sz="2000" dirty="0">
                <a:latin typeface="Constantia"/>
                <a:cs typeface="Constantia"/>
              </a:rPr>
              <a:t>ашы</a:t>
            </a:r>
            <a:r>
              <a:rPr sz="2000" dirty="0">
                <a:latin typeface="Times New Roman"/>
                <a:cs typeface="Times New Roman"/>
              </a:rPr>
              <a:t>қ</a:t>
            </a:r>
            <a:r>
              <a:rPr sz="2000" dirty="0">
                <a:latin typeface="Constantia"/>
                <a:cs typeface="Constantia"/>
              </a:rPr>
              <a:t>ты</a:t>
            </a:r>
            <a:r>
              <a:rPr sz="2000" dirty="0">
                <a:latin typeface="Times New Roman"/>
                <a:cs typeface="Times New Roman"/>
              </a:rPr>
              <a:t>қ</a:t>
            </a:r>
            <a:r>
              <a:rPr sz="2000" dirty="0">
                <a:latin typeface="Constantia"/>
                <a:cs typeface="Constantia"/>
              </a:rPr>
              <a:t>,</a:t>
            </a:r>
            <a:r>
              <a:rPr sz="2000" spc="-6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м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4339" y="1072388"/>
            <a:ext cx="7239634" cy="5727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2150"/>
              </a:lnSpc>
              <a:spcBef>
                <a:spcPts val="180"/>
              </a:spcBef>
            </a:pPr>
            <a:r>
              <a:rPr sz="1800" spc="-10" dirty="0">
                <a:latin typeface="Constantia"/>
                <a:cs typeface="Constantia"/>
              </a:rPr>
              <a:t>Беткейлерді</a:t>
            </a:r>
            <a:r>
              <a:rPr sz="1800" spc="-10" dirty="0"/>
              <a:t>ң</a:t>
            </a:r>
            <a:r>
              <a:rPr sz="1800" spc="-35" dirty="0"/>
              <a:t> </a:t>
            </a:r>
            <a:r>
              <a:rPr sz="1800" spc="-5" dirty="0">
                <a:latin typeface="Constantia"/>
                <a:cs typeface="Constantia"/>
              </a:rPr>
              <a:t>алгебралы</a:t>
            </a:r>
            <a:r>
              <a:rPr sz="1800" spc="-5" dirty="0"/>
              <a:t>қ</a:t>
            </a:r>
            <a:r>
              <a:rPr sz="1800" spc="-30" dirty="0"/>
              <a:t> </a:t>
            </a:r>
            <a:r>
              <a:rPr sz="1800" dirty="0">
                <a:latin typeface="Constantia"/>
                <a:cs typeface="Constantia"/>
              </a:rPr>
              <a:t>айырмасын</a:t>
            </a:r>
            <a:r>
              <a:rPr sz="1800" spc="-7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аны</a:t>
            </a:r>
            <a:r>
              <a:rPr sz="1800" spc="-5" dirty="0"/>
              <a:t>қ</a:t>
            </a:r>
            <a:r>
              <a:rPr sz="1800" spc="-5" dirty="0">
                <a:latin typeface="Constantia"/>
                <a:cs typeface="Constantia"/>
              </a:rPr>
              <a:t>таймыз</a:t>
            </a:r>
            <a:r>
              <a:rPr sz="1800" spc="-20" dirty="0">
                <a:latin typeface="Constantia"/>
                <a:cs typeface="Constantia"/>
              </a:rPr>
              <a:t> </a:t>
            </a:r>
            <a:r>
              <a:rPr sz="1800" spc="-15" dirty="0">
                <a:latin typeface="Constantia"/>
                <a:cs typeface="Constantia"/>
              </a:rPr>
              <a:t>(белгілерді</a:t>
            </a:r>
            <a:r>
              <a:rPr sz="1800" spc="-25" dirty="0">
                <a:latin typeface="Constantia"/>
                <a:cs typeface="Constantia"/>
              </a:rPr>
              <a:t> </a:t>
            </a:r>
            <a:r>
              <a:rPr sz="1800" spc="-10" dirty="0">
                <a:latin typeface="Constantia"/>
                <a:cs typeface="Constantia"/>
              </a:rPr>
              <a:t>ескере </a:t>
            </a:r>
            <a:r>
              <a:rPr sz="1800" spc="-434" dirty="0">
                <a:latin typeface="Constantia"/>
                <a:cs typeface="Constantia"/>
              </a:rPr>
              <a:t> </a:t>
            </a:r>
            <a:r>
              <a:rPr sz="1800" dirty="0">
                <a:latin typeface="Constantia"/>
                <a:cs typeface="Constantia"/>
              </a:rPr>
              <a:t>отырып)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0855" y="2685141"/>
            <a:ext cx="122555" cy="2631440"/>
          </a:xfrm>
          <a:custGeom>
            <a:avLst/>
            <a:gdLst/>
            <a:ahLst/>
            <a:cxnLst/>
            <a:rect l="l" t="t" r="r" b="b"/>
            <a:pathLst>
              <a:path w="122555" h="2631440">
                <a:moveTo>
                  <a:pt x="122441" y="638130"/>
                </a:moveTo>
                <a:lnTo>
                  <a:pt x="122441" y="1390234"/>
                </a:lnTo>
              </a:path>
              <a:path w="122555" h="2631440">
                <a:moveTo>
                  <a:pt x="122441" y="638130"/>
                </a:moveTo>
                <a:lnTo>
                  <a:pt x="122441" y="554763"/>
                </a:lnTo>
              </a:path>
              <a:path w="122555" h="2631440">
                <a:moveTo>
                  <a:pt x="122441" y="2631396"/>
                </a:moveTo>
                <a:lnTo>
                  <a:pt x="122441" y="2254243"/>
                </a:lnTo>
              </a:path>
              <a:path w="122555" h="2631440">
                <a:moveTo>
                  <a:pt x="122441" y="2254243"/>
                </a:moveTo>
                <a:lnTo>
                  <a:pt x="122441" y="1879248"/>
                </a:lnTo>
              </a:path>
              <a:path w="122555" h="2631440">
                <a:moveTo>
                  <a:pt x="122441" y="1879248"/>
                </a:moveTo>
                <a:lnTo>
                  <a:pt x="122441" y="1503173"/>
                </a:lnTo>
              </a:path>
              <a:path w="122555" h="2631440">
                <a:moveTo>
                  <a:pt x="122441" y="2631396"/>
                </a:moveTo>
                <a:lnTo>
                  <a:pt x="27297" y="2631396"/>
                </a:lnTo>
              </a:path>
              <a:path w="122555" h="2631440">
                <a:moveTo>
                  <a:pt x="122441" y="2631396"/>
                </a:moveTo>
                <a:lnTo>
                  <a:pt x="122441" y="2254243"/>
                </a:lnTo>
              </a:path>
              <a:path w="122555" h="2631440">
                <a:moveTo>
                  <a:pt x="122441" y="2254243"/>
                </a:moveTo>
                <a:lnTo>
                  <a:pt x="0" y="2254243"/>
                </a:lnTo>
              </a:path>
              <a:path w="122555" h="2631440">
                <a:moveTo>
                  <a:pt x="122441" y="2254243"/>
                </a:moveTo>
                <a:lnTo>
                  <a:pt x="122441" y="1879248"/>
                </a:lnTo>
              </a:path>
              <a:path w="122555" h="2631440">
                <a:moveTo>
                  <a:pt x="122441" y="1879248"/>
                </a:moveTo>
                <a:lnTo>
                  <a:pt x="31702" y="1879248"/>
                </a:lnTo>
              </a:path>
              <a:path w="122555" h="2631440">
                <a:moveTo>
                  <a:pt x="122441" y="1503173"/>
                </a:moveTo>
                <a:lnTo>
                  <a:pt x="122441" y="1128222"/>
                </a:lnTo>
              </a:path>
              <a:path w="122555" h="2631440">
                <a:moveTo>
                  <a:pt x="122441" y="1128222"/>
                </a:moveTo>
                <a:lnTo>
                  <a:pt x="122441" y="751025"/>
                </a:lnTo>
              </a:path>
              <a:path w="122555" h="2631440">
                <a:moveTo>
                  <a:pt x="122441" y="751025"/>
                </a:moveTo>
                <a:lnTo>
                  <a:pt x="122441" y="374950"/>
                </a:lnTo>
              </a:path>
              <a:path w="122555" h="2631440">
                <a:moveTo>
                  <a:pt x="122441" y="374950"/>
                </a:moveTo>
                <a:lnTo>
                  <a:pt x="122441" y="0"/>
                </a:lnTo>
              </a:path>
              <a:path w="122555" h="2631440">
                <a:moveTo>
                  <a:pt x="122441" y="1503173"/>
                </a:moveTo>
                <a:lnTo>
                  <a:pt x="122441" y="1128222"/>
                </a:lnTo>
              </a:path>
              <a:path w="122555" h="2631440">
                <a:moveTo>
                  <a:pt x="122441" y="1128222"/>
                </a:moveTo>
                <a:lnTo>
                  <a:pt x="27297" y="1128222"/>
                </a:lnTo>
              </a:path>
              <a:path w="122555" h="2631440">
                <a:moveTo>
                  <a:pt x="122441" y="1128222"/>
                </a:moveTo>
                <a:lnTo>
                  <a:pt x="122441" y="751025"/>
                </a:lnTo>
              </a:path>
              <a:path w="122555" h="2631440">
                <a:moveTo>
                  <a:pt x="122441" y="751025"/>
                </a:moveTo>
                <a:lnTo>
                  <a:pt x="0" y="751025"/>
                </a:lnTo>
              </a:path>
              <a:path w="122555" h="2631440">
                <a:moveTo>
                  <a:pt x="122441" y="751025"/>
                </a:moveTo>
                <a:lnTo>
                  <a:pt x="122441" y="374950"/>
                </a:lnTo>
              </a:path>
            </a:pathLst>
          </a:custGeom>
          <a:ln w="5673">
            <a:solidFill>
              <a:srgbClr val="2028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17383" y="3688251"/>
            <a:ext cx="582295" cy="1317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10"/>
              </a:spcBef>
            </a:pPr>
            <a:r>
              <a:rPr sz="1000" spc="-114" dirty="0">
                <a:solidFill>
                  <a:srgbClr val="20282F"/>
                </a:solidFill>
                <a:latin typeface="Verdana"/>
                <a:cs typeface="Verdana"/>
              </a:rPr>
              <a:t>150.00</a:t>
            </a:r>
            <a:endParaRPr sz="1000">
              <a:latin typeface="Verdana"/>
              <a:cs typeface="Verdana"/>
            </a:endParaRPr>
          </a:p>
          <a:p>
            <a:pPr marL="13335" marR="5080" indent="-1270">
              <a:lnSpc>
                <a:spcPts val="2960"/>
              </a:lnSpc>
              <a:spcBef>
                <a:spcPts val="325"/>
              </a:spcBef>
            </a:pPr>
            <a:r>
              <a:rPr sz="1000" spc="-114" dirty="0">
                <a:solidFill>
                  <a:srgbClr val="20282F"/>
                </a:solidFill>
                <a:latin typeface="Verdana"/>
                <a:cs typeface="Verdana"/>
              </a:rPr>
              <a:t>145.00 </a:t>
            </a:r>
            <a:r>
              <a:rPr sz="1000" spc="-110" dirty="0">
                <a:solidFill>
                  <a:srgbClr val="20282F"/>
                </a:solidFill>
                <a:latin typeface="Verdana"/>
                <a:cs typeface="Verdana"/>
              </a:rPr>
              <a:t> </a:t>
            </a:r>
            <a:r>
              <a:rPr sz="1000" spc="-114" dirty="0">
                <a:solidFill>
                  <a:srgbClr val="20282F"/>
                </a:solidFill>
                <a:latin typeface="Verdana"/>
                <a:cs typeface="Verdana"/>
              </a:rPr>
              <a:t>140.00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Verdana"/>
              <a:cs typeface="Verdana"/>
            </a:endParaRPr>
          </a:p>
          <a:p>
            <a:pPr marL="16510">
              <a:lnSpc>
                <a:spcPct val="100000"/>
              </a:lnSpc>
            </a:pPr>
            <a:r>
              <a:rPr sz="1000" spc="-114" dirty="0">
                <a:solidFill>
                  <a:srgbClr val="20282F"/>
                </a:solidFill>
                <a:latin typeface="Verdana"/>
                <a:cs typeface="Verdana"/>
              </a:rPr>
              <a:t>135.00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1427" y="3317704"/>
            <a:ext cx="38925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125" dirty="0">
                <a:solidFill>
                  <a:srgbClr val="20282F"/>
                </a:solidFill>
                <a:latin typeface="Verdana"/>
                <a:cs typeface="Verdana"/>
              </a:rPr>
              <a:t>155</a:t>
            </a:r>
            <a:r>
              <a:rPr sz="1000" spc="-65" dirty="0">
                <a:solidFill>
                  <a:srgbClr val="20282F"/>
                </a:solidFill>
                <a:latin typeface="Verdana"/>
                <a:cs typeface="Verdana"/>
              </a:rPr>
              <a:t>.</a:t>
            </a:r>
            <a:r>
              <a:rPr sz="1000" spc="-130" dirty="0">
                <a:solidFill>
                  <a:srgbClr val="20282F"/>
                </a:solidFill>
                <a:latin typeface="Verdana"/>
                <a:cs typeface="Verdana"/>
              </a:rPr>
              <a:t>0</a:t>
            </a:r>
            <a:r>
              <a:rPr sz="1000" spc="-120" dirty="0">
                <a:solidFill>
                  <a:srgbClr val="20282F"/>
                </a:solidFill>
                <a:latin typeface="Verdana"/>
                <a:cs typeface="Verdana"/>
              </a:rPr>
              <a:t>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8524" y="2929540"/>
            <a:ext cx="38925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125" dirty="0">
                <a:solidFill>
                  <a:srgbClr val="20282F"/>
                </a:solidFill>
                <a:latin typeface="Verdana"/>
                <a:cs typeface="Verdana"/>
              </a:rPr>
              <a:t>160</a:t>
            </a:r>
            <a:r>
              <a:rPr sz="1000" spc="-65" dirty="0">
                <a:solidFill>
                  <a:srgbClr val="20282F"/>
                </a:solidFill>
                <a:latin typeface="Verdana"/>
                <a:cs typeface="Verdana"/>
              </a:rPr>
              <a:t>.</a:t>
            </a:r>
            <a:r>
              <a:rPr sz="1000" spc="-130" dirty="0">
                <a:solidFill>
                  <a:srgbClr val="20282F"/>
                </a:solidFill>
                <a:latin typeface="Verdana"/>
                <a:cs typeface="Verdana"/>
              </a:rPr>
              <a:t>0</a:t>
            </a:r>
            <a:r>
              <a:rPr sz="1000" spc="-120" dirty="0">
                <a:solidFill>
                  <a:srgbClr val="20282F"/>
                </a:solidFill>
                <a:latin typeface="Verdana"/>
                <a:cs typeface="Verdana"/>
              </a:rPr>
              <a:t>0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69383" y="3056917"/>
            <a:ext cx="8378190" cy="2262505"/>
            <a:chOff x="769383" y="3056917"/>
            <a:chExt cx="8378190" cy="2262505"/>
          </a:xfrm>
        </p:grpSpPr>
        <p:sp>
          <p:nvSpPr>
            <p:cNvPr id="14" name="object 14"/>
            <p:cNvSpPr/>
            <p:nvPr/>
          </p:nvSpPr>
          <p:spPr>
            <a:xfrm>
              <a:off x="772558" y="3060092"/>
              <a:ext cx="6118860" cy="2256790"/>
            </a:xfrm>
            <a:custGeom>
              <a:avLst/>
              <a:gdLst/>
              <a:ahLst/>
              <a:cxnLst/>
              <a:rect l="l" t="t" r="r" b="b"/>
              <a:pathLst>
                <a:path w="6118859" h="2256790">
                  <a:moveTo>
                    <a:pt x="90738" y="0"/>
                  </a:moveTo>
                  <a:lnTo>
                    <a:pt x="0" y="0"/>
                  </a:lnTo>
                </a:path>
                <a:path w="6118859" h="2256790">
                  <a:moveTo>
                    <a:pt x="90738" y="2256445"/>
                  </a:moveTo>
                  <a:lnTo>
                    <a:pt x="90738" y="1128222"/>
                  </a:lnTo>
                </a:path>
                <a:path w="6118859" h="2256790">
                  <a:moveTo>
                    <a:pt x="694135" y="1291587"/>
                  </a:moveTo>
                  <a:lnTo>
                    <a:pt x="693232" y="519708"/>
                  </a:lnTo>
                </a:path>
                <a:path w="6118859" h="2256790">
                  <a:moveTo>
                    <a:pt x="1296629" y="1352977"/>
                  </a:moveTo>
                  <a:lnTo>
                    <a:pt x="1296629" y="601952"/>
                  </a:lnTo>
                </a:path>
                <a:path w="6118859" h="2256790">
                  <a:moveTo>
                    <a:pt x="3104184" y="1465916"/>
                  </a:moveTo>
                  <a:lnTo>
                    <a:pt x="3104184" y="714891"/>
                  </a:lnTo>
                </a:path>
                <a:path w="6118859" h="2256790">
                  <a:moveTo>
                    <a:pt x="1899160" y="1323405"/>
                  </a:moveTo>
                  <a:lnTo>
                    <a:pt x="1899160" y="571257"/>
                  </a:lnTo>
                </a:path>
                <a:path w="6118859" h="2256790">
                  <a:moveTo>
                    <a:pt x="3707545" y="1750983"/>
                  </a:moveTo>
                  <a:lnTo>
                    <a:pt x="3707545" y="999958"/>
                  </a:lnTo>
                </a:path>
                <a:path w="6118859" h="2256790">
                  <a:moveTo>
                    <a:pt x="4912461" y="1917673"/>
                  </a:moveTo>
                  <a:lnTo>
                    <a:pt x="4912461" y="1166603"/>
                  </a:lnTo>
                </a:path>
                <a:path w="6118859" h="2256790">
                  <a:moveTo>
                    <a:pt x="5514377" y="1879293"/>
                  </a:moveTo>
                  <a:lnTo>
                    <a:pt x="5514377" y="1128222"/>
                  </a:lnTo>
                </a:path>
                <a:path w="6118859" h="2256790">
                  <a:moveTo>
                    <a:pt x="6118460" y="1692873"/>
                  </a:moveTo>
                  <a:lnTo>
                    <a:pt x="6118460" y="939646"/>
                  </a:lnTo>
                </a:path>
                <a:path w="6118859" h="2256790">
                  <a:moveTo>
                    <a:pt x="90738" y="376074"/>
                  </a:moveTo>
                  <a:lnTo>
                    <a:pt x="693232" y="519708"/>
                  </a:lnTo>
                  <a:lnTo>
                    <a:pt x="1296629" y="601952"/>
                  </a:lnTo>
                  <a:lnTo>
                    <a:pt x="1899160" y="571257"/>
                  </a:lnTo>
                  <a:lnTo>
                    <a:pt x="2501654" y="652377"/>
                  </a:lnTo>
                  <a:lnTo>
                    <a:pt x="3104184" y="714891"/>
                  </a:lnTo>
                  <a:lnTo>
                    <a:pt x="3707545" y="999958"/>
                  </a:lnTo>
                  <a:lnTo>
                    <a:pt x="4310183" y="1166603"/>
                  </a:lnTo>
                  <a:lnTo>
                    <a:pt x="4912461" y="1166603"/>
                  </a:lnTo>
                  <a:lnTo>
                    <a:pt x="5514377" y="1128222"/>
                  </a:lnTo>
                  <a:lnTo>
                    <a:pt x="6118460" y="939646"/>
                  </a:lnTo>
                </a:path>
              </a:pathLst>
            </a:custGeom>
            <a:ln w="5673">
              <a:solidFill>
                <a:srgbClr val="202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91019" y="398989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-2527" y="4921"/>
                  </a:moveTo>
                  <a:lnTo>
                    <a:pt x="2527" y="4921"/>
                  </a:lnTo>
                </a:path>
              </a:pathLst>
            </a:custGeom>
            <a:ln w="9842">
              <a:solidFill>
                <a:srgbClr val="202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63297" y="3319946"/>
              <a:ext cx="8281034" cy="1657985"/>
            </a:xfrm>
            <a:custGeom>
              <a:avLst/>
              <a:gdLst/>
              <a:ahLst/>
              <a:cxnLst/>
              <a:rect l="l" t="t" r="r" b="b"/>
              <a:pathLst>
                <a:path w="8281034" h="1657985">
                  <a:moveTo>
                    <a:pt x="0" y="868368"/>
                  </a:moveTo>
                  <a:lnTo>
                    <a:pt x="603396" y="1015283"/>
                  </a:lnTo>
                </a:path>
                <a:path w="8281034" h="1657985">
                  <a:moveTo>
                    <a:pt x="603396" y="1015283"/>
                  </a:moveTo>
                  <a:lnTo>
                    <a:pt x="1205891" y="1093123"/>
                  </a:lnTo>
                </a:path>
                <a:path w="8281034" h="1657985">
                  <a:moveTo>
                    <a:pt x="1205891" y="1093123"/>
                  </a:moveTo>
                  <a:lnTo>
                    <a:pt x="1808421" y="1063551"/>
                  </a:lnTo>
                </a:path>
                <a:path w="8281034" h="1657985">
                  <a:moveTo>
                    <a:pt x="6712325" y="806977"/>
                  </a:moveTo>
                  <a:lnTo>
                    <a:pt x="6712325" y="54829"/>
                  </a:lnTo>
                </a:path>
                <a:path w="8281034" h="1657985">
                  <a:moveTo>
                    <a:pt x="6055885" y="671028"/>
                  </a:moveTo>
                  <a:lnTo>
                    <a:pt x="6712325" y="54829"/>
                  </a:lnTo>
                </a:path>
                <a:path w="8281034" h="1657985">
                  <a:moveTo>
                    <a:pt x="6712325" y="54829"/>
                  </a:moveTo>
                  <a:lnTo>
                    <a:pt x="7266218" y="27414"/>
                  </a:lnTo>
                </a:path>
                <a:path w="8281034" h="1657985">
                  <a:moveTo>
                    <a:pt x="7836359" y="723655"/>
                  </a:moveTo>
                  <a:lnTo>
                    <a:pt x="7836359" y="0"/>
                  </a:lnTo>
                </a:path>
                <a:path w="8281034" h="1657985">
                  <a:moveTo>
                    <a:pt x="7266218" y="27414"/>
                  </a:moveTo>
                  <a:lnTo>
                    <a:pt x="7836359" y="0"/>
                  </a:lnTo>
                </a:path>
                <a:path w="8281034" h="1657985">
                  <a:moveTo>
                    <a:pt x="7836359" y="0"/>
                  </a:moveTo>
                  <a:lnTo>
                    <a:pt x="8280700" y="357562"/>
                  </a:lnTo>
                </a:path>
                <a:path w="8281034" h="1657985">
                  <a:moveTo>
                    <a:pt x="2410915" y="392523"/>
                  </a:moveTo>
                  <a:lnTo>
                    <a:pt x="2410915" y="1144671"/>
                  </a:lnTo>
                </a:path>
                <a:path w="8281034" h="1657985">
                  <a:moveTo>
                    <a:pt x="2410915" y="392523"/>
                  </a:moveTo>
                  <a:lnTo>
                    <a:pt x="2410915" y="1144671"/>
                  </a:lnTo>
                </a:path>
                <a:path w="8281034" h="1657985">
                  <a:moveTo>
                    <a:pt x="2410915" y="1144671"/>
                  </a:moveTo>
                  <a:lnTo>
                    <a:pt x="1808421" y="1063551"/>
                  </a:lnTo>
                </a:path>
                <a:path w="8281034" h="1657985">
                  <a:moveTo>
                    <a:pt x="2410915" y="1144671"/>
                  </a:moveTo>
                  <a:lnTo>
                    <a:pt x="3013445" y="1206062"/>
                  </a:lnTo>
                </a:path>
                <a:path w="8281034" h="1657985">
                  <a:moveTo>
                    <a:pt x="3013445" y="1206062"/>
                  </a:moveTo>
                  <a:lnTo>
                    <a:pt x="3616806" y="1491129"/>
                  </a:lnTo>
                </a:path>
                <a:path w="8281034" h="1657985">
                  <a:moveTo>
                    <a:pt x="4219445" y="906748"/>
                  </a:moveTo>
                  <a:lnTo>
                    <a:pt x="4219445" y="1657819"/>
                  </a:lnTo>
                </a:path>
                <a:path w="8281034" h="1657985">
                  <a:moveTo>
                    <a:pt x="4219445" y="1657819"/>
                  </a:moveTo>
                  <a:lnTo>
                    <a:pt x="3616806" y="1491129"/>
                  </a:lnTo>
                </a:path>
                <a:path w="8281034" h="1657985">
                  <a:moveTo>
                    <a:pt x="4219445" y="1657819"/>
                  </a:moveTo>
                  <a:lnTo>
                    <a:pt x="4821722" y="1657819"/>
                  </a:lnTo>
                </a:path>
                <a:path w="8281034" h="1657985">
                  <a:moveTo>
                    <a:pt x="4821722" y="1657819"/>
                  </a:moveTo>
                  <a:lnTo>
                    <a:pt x="5423638" y="1619438"/>
                  </a:lnTo>
                </a:path>
                <a:path w="8281034" h="1657985">
                  <a:moveTo>
                    <a:pt x="5423638" y="1619438"/>
                  </a:moveTo>
                  <a:lnTo>
                    <a:pt x="6027721" y="1433019"/>
                  </a:lnTo>
                </a:path>
                <a:path w="8281034" h="1657985">
                  <a:moveTo>
                    <a:pt x="6027721" y="1433019"/>
                  </a:moveTo>
                  <a:lnTo>
                    <a:pt x="6712325" y="806977"/>
                  </a:lnTo>
                </a:path>
                <a:path w="8281034" h="1657985">
                  <a:moveTo>
                    <a:pt x="7266218" y="779563"/>
                  </a:moveTo>
                  <a:lnTo>
                    <a:pt x="6712325" y="806977"/>
                  </a:lnTo>
                </a:path>
                <a:path w="8281034" h="1657985">
                  <a:moveTo>
                    <a:pt x="7266218" y="779563"/>
                  </a:moveTo>
                  <a:lnTo>
                    <a:pt x="7836359" y="723655"/>
                  </a:lnTo>
                </a:path>
                <a:path w="8281034" h="1657985">
                  <a:moveTo>
                    <a:pt x="7836359" y="723655"/>
                  </a:moveTo>
                  <a:lnTo>
                    <a:pt x="8280700" y="1101410"/>
                  </a:lnTo>
                </a:path>
                <a:path w="8281034" h="1657985">
                  <a:moveTo>
                    <a:pt x="7266218" y="779563"/>
                  </a:moveTo>
                  <a:lnTo>
                    <a:pt x="7266218" y="27414"/>
                  </a:lnTo>
                </a:path>
              </a:pathLst>
            </a:custGeom>
            <a:ln w="5673">
              <a:solidFill>
                <a:srgbClr val="202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2107" y="3242107"/>
              <a:ext cx="8272145" cy="589915"/>
            </a:xfrm>
            <a:custGeom>
              <a:avLst/>
              <a:gdLst/>
              <a:ahLst/>
              <a:cxnLst/>
              <a:rect l="l" t="t" r="r" b="b"/>
              <a:pathLst>
                <a:path w="8272145" h="589914">
                  <a:moveTo>
                    <a:pt x="0" y="111860"/>
                  </a:moveTo>
                  <a:lnTo>
                    <a:pt x="3597524" y="589863"/>
                  </a:lnTo>
                </a:path>
                <a:path w="8272145" h="589914">
                  <a:moveTo>
                    <a:pt x="3597524" y="589863"/>
                  </a:moveTo>
                  <a:lnTo>
                    <a:pt x="7210828" y="0"/>
                  </a:lnTo>
                </a:path>
                <a:path w="8272145" h="589914">
                  <a:moveTo>
                    <a:pt x="7210828" y="0"/>
                  </a:moveTo>
                  <a:lnTo>
                    <a:pt x="8271890" y="333911"/>
                  </a:lnTo>
                </a:path>
              </a:pathLst>
            </a:custGeom>
            <a:ln w="5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25309" y="2560073"/>
            <a:ext cx="57467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114" dirty="0">
                <a:solidFill>
                  <a:srgbClr val="20282F"/>
                </a:solidFill>
                <a:latin typeface="Verdana"/>
                <a:cs typeface="Verdana"/>
              </a:rPr>
              <a:t>165.00</a:t>
            </a:r>
            <a:r>
              <a:rPr sz="1000" spc="-20" dirty="0">
                <a:solidFill>
                  <a:srgbClr val="20282F"/>
                </a:solidFill>
                <a:latin typeface="Verdana"/>
                <a:cs typeface="Verdana"/>
              </a:rPr>
              <a:t> </a:t>
            </a:r>
            <a:r>
              <a:rPr sz="1000" u="sng" spc="-70" dirty="0">
                <a:solidFill>
                  <a:srgbClr val="20282F"/>
                </a:solidFill>
                <a:uFill>
                  <a:solidFill>
                    <a:srgbClr val="20282F"/>
                  </a:solidFill>
                </a:uFill>
                <a:latin typeface="Verdana"/>
                <a:cs typeface="Verdana"/>
              </a:rPr>
              <a:t> </a:t>
            </a:r>
            <a:r>
              <a:rPr sz="1000" u="sng" spc="130" dirty="0">
                <a:solidFill>
                  <a:srgbClr val="20282F"/>
                </a:solidFill>
                <a:uFill>
                  <a:solidFill>
                    <a:srgbClr val="20282F"/>
                  </a:solidFill>
                </a:uFill>
                <a:latin typeface="Verdana"/>
                <a:cs typeface="Verdana"/>
              </a:rPr>
              <a:t> 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80646" y="3239833"/>
            <a:ext cx="15621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05" dirty="0">
                <a:solidFill>
                  <a:srgbClr val="20282F"/>
                </a:solidFill>
                <a:latin typeface="Verdana"/>
                <a:cs typeface="Verdana"/>
              </a:rPr>
              <a:t>i</a:t>
            </a:r>
            <a:r>
              <a:rPr sz="1000" b="1" spc="-135" dirty="0">
                <a:solidFill>
                  <a:srgbClr val="20282F"/>
                </a:solidFill>
                <a:latin typeface="Verdana"/>
                <a:cs typeface="Verdana"/>
              </a:rPr>
              <a:t>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63297" y="2317830"/>
            <a:ext cx="7495540" cy="1870710"/>
          </a:xfrm>
          <a:custGeom>
            <a:avLst/>
            <a:gdLst/>
            <a:ahLst/>
            <a:cxnLst/>
            <a:rect l="l" t="t" r="r" b="b"/>
            <a:pathLst>
              <a:path w="7495540" h="1870710">
                <a:moveTo>
                  <a:pt x="0" y="1118335"/>
                </a:moveTo>
                <a:lnTo>
                  <a:pt x="0" y="1870484"/>
                </a:lnTo>
              </a:path>
              <a:path w="7495540" h="1870710">
                <a:moveTo>
                  <a:pt x="3606335" y="1514139"/>
                </a:moveTo>
                <a:lnTo>
                  <a:pt x="3606335" y="1036136"/>
                </a:lnTo>
              </a:path>
              <a:path w="7495540" h="1870710">
                <a:moveTo>
                  <a:pt x="7219639" y="924276"/>
                </a:moveTo>
                <a:lnTo>
                  <a:pt x="7219639" y="0"/>
                </a:lnTo>
              </a:path>
              <a:path w="7495540" h="1870710">
                <a:moveTo>
                  <a:pt x="8810" y="1036136"/>
                </a:moveTo>
                <a:lnTo>
                  <a:pt x="3606335" y="1036136"/>
                </a:lnTo>
              </a:path>
              <a:path w="7495540" h="1870710">
                <a:moveTo>
                  <a:pt x="3606335" y="1036136"/>
                </a:moveTo>
                <a:lnTo>
                  <a:pt x="3569144" y="1145750"/>
                </a:lnTo>
              </a:path>
              <a:path w="7495540" h="1870710">
                <a:moveTo>
                  <a:pt x="3569144" y="1145750"/>
                </a:moveTo>
                <a:lnTo>
                  <a:pt x="3651108" y="1145750"/>
                </a:lnTo>
              </a:path>
              <a:path w="7495540" h="1870710">
                <a:moveTo>
                  <a:pt x="3651108" y="1145750"/>
                </a:moveTo>
                <a:lnTo>
                  <a:pt x="3606335" y="1036136"/>
                </a:lnTo>
              </a:path>
              <a:path w="7495540" h="1870710">
                <a:moveTo>
                  <a:pt x="3606335" y="1514139"/>
                </a:moveTo>
                <a:lnTo>
                  <a:pt x="3575282" y="1431940"/>
                </a:lnTo>
              </a:path>
              <a:path w="7495540" h="1870710">
                <a:moveTo>
                  <a:pt x="3575282" y="1431940"/>
                </a:moveTo>
                <a:lnTo>
                  <a:pt x="3641359" y="1431940"/>
                </a:lnTo>
              </a:path>
              <a:path w="7495540" h="1870710">
                <a:moveTo>
                  <a:pt x="3641359" y="1431940"/>
                </a:moveTo>
                <a:lnTo>
                  <a:pt x="3606335" y="1514139"/>
                </a:lnTo>
              </a:path>
              <a:path w="7495540" h="1870710">
                <a:moveTo>
                  <a:pt x="8810" y="1036136"/>
                </a:moveTo>
                <a:lnTo>
                  <a:pt x="0" y="186419"/>
                </a:lnTo>
              </a:path>
              <a:path w="7495540" h="1870710">
                <a:moveTo>
                  <a:pt x="0" y="186419"/>
                </a:moveTo>
                <a:lnTo>
                  <a:pt x="7495141" y="186419"/>
                </a:lnTo>
              </a:path>
              <a:path w="7495540" h="1870710">
                <a:moveTo>
                  <a:pt x="0" y="186419"/>
                </a:moveTo>
                <a:lnTo>
                  <a:pt x="378770" y="87726"/>
                </a:lnTo>
              </a:path>
              <a:path w="7495540" h="1870710">
                <a:moveTo>
                  <a:pt x="378770" y="87726"/>
                </a:moveTo>
                <a:lnTo>
                  <a:pt x="378770" y="286190"/>
                </a:lnTo>
              </a:path>
              <a:path w="7495540" h="1870710">
                <a:moveTo>
                  <a:pt x="378770" y="286190"/>
                </a:moveTo>
                <a:lnTo>
                  <a:pt x="0" y="186419"/>
                </a:lnTo>
              </a:path>
              <a:path w="7495540" h="1870710">
                <a:moveTo>
                  <a:pt x="7219639" y="186419"/>
                </a:moveTo>
                <a:lnTo>
                  <a:pt x="6684883" y="42784"/>
                </a:lnTo>
              </a:path>
              <a:path w="7495540" h="1870710">
                <a:moveTo>
                  <a:pt x="6684883" y="42784"/>
                </a:moveTo>
                <a:lnTo>
                  <a:pt x="6684883" y="331132"/>
                </a:lnTo>
              </a:path>
              <a:path w="7495540" h="1870710">
                <a:moveTo>
                  <a:pt x="6684883" y="331132"/>
                </a:moveTo>
                <a:lnTo>
                  <a:pt x="7219639" y="186419"/>
                </a:lnTo>
              </a:path>
            </a:pathLst>
          </a:custGeom>
          <a:ln w="5673">
            <a:solidFill>
              <a:srgbClr val="2028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012816" y="3109367"/>
            <a:ext cx="15557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10" dirty="0">
                <a:solidFill>
                  <a:srgbClr val="20282F"/>
                </a:solidFill>
                <a:latin typeface="Verdana"/>
                <a:cs typeface="Verdana"/>
              </a:rPr>
              <a:t>i</a:t>
            </a:r>
            <a:r>
              <a:rPr sz="1000" b="1" spc="-135" dirty="0">
                <a:solidFill>
                  <a:srgbClr val="20282F"/>
                </a:solidFill>
                <a:latin typeface="Verdana"/>
                <a:cs typeface="Verdana"/>
              </a:rPr>
              <a:t>2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01687" y="2747526"/>
            <a:ext cx="535940" cy="33782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8890">
              <a:lnSpc>
                <a:spcPct val="103600"/>
              </a:lnSpc>
              <a:spcBef>
                <a:spcPts val="65"/>
              </a:spcBef>
            </a:pPr>
            <a:r>
              <a:rPr sz="1000" spc="-120" dirty="0">
                <a:solidFill>
                  <a:srgbClr val="20282F"/>
                </a:solidFill>
                <a:latin typeface="Verdana"/>
                <a:cs typeface="Verdana"/>
              </a:rPr>
              <a:t>Точка </a:t>
            </a:r>
            <a:r>
              <a:rPr sz="1000" spc="-114" dirty="0">
                <a:solidFill>
                  <a:srgbClr val="20282F"/>
                </a:solidFill>
                <a:latin typeface="Verdana"/>
                <a:cs typeface="Verdana"/>
              </a:rPr>
              <a:t> </a:t>
            </a:r>
            <a:r>
              <a:rPr sz="1000" spc="-125" dirty="0">
                <a:solidFill>
                  <a:srgbClr val="20282F"/>
                </a:solidFill>
                <a:latin typeface="Verdana"/>
                <a:cs typeface="Verdana"/>
              </a:rPr>
              <a:t>пе</a:t>
            </a:r>
            <a:r>
              <a:rPr sz="1000" spc="-120" dirty="0">
                <a:solidFill>
                  <a:srgbClr val="20282F"/>
                </a:solidFill>
                <a:latin typeface="Verdana"/>
                <a:cs typeface="Verdana"/>
              </a:rPr>
              <a:t>рел</a:t>
            </a:r>
            <a:r>
              <a:rPr sz="1000" spc="-130" dirty="0">
                <a:solidFill>
                  <a:srgbClr val="20282F"/>
                </a:solidFill>
                <a:latin typeface="Verdana"/>
                <a:cs typeface="Verdana"/>
              </a:rPr>
              <a:t>ом</a:t>
            </a:r>
            <a:r>
              <a:rPr sz="1000" spc="-114" dirty="0">
                <a:solidFill>
                  <a:srgbClr val="20282F"/>
                </a:solidFill>
                <a:latin typeface="Verdana"/>
                <a:cs typeface="Verdana"/>
              </a:rPr>
              <a:t>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81504" y="3414150"/>
            <a:ext cx="17907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50" dirty="0">
                <a:solidFill>
                  <a:srgbClr val="20282F"/>
                </a:solidFill>
                <a:latin typeface="Verdana"/>
                <a:cs typeface="Verdana"/>
              </a:rPr>
              <a:t>?h</a:t>
            </a:r>
            <a:r>
              <a:rPr sz="1000" spc="-229" dirty="0">
                <a:solidFill>
                  <a:srgbClr val="20282F"/>
                </a:solidFill>
                <a:latin typeface="Verdana"/>
                <a:cs typeface="Verdana"/>
              </a:rPr>
              <a:t> 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12059" y="1619503"/>
            <a:ext cx="1487805" cy="826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∆</a:t>
            </a:r>
            <a:r>
              <a:rPr sz="1800" i="1" dirty="0">
                <a:latin typeface="Constantia"/>
                <a:cs typeface="Constantia"/>
              </a:rPr>
              <a:t>i=i</a:t>
            </a:r>
            <a:r>
              <a:rPr sz="1800" i="1" baseline="-20833" dirty="0">
                <a:latin typeface="Constantia"/>
                <a:cs typeface="Constantia"/>
              </a:rPr>
              <a:t>1</a:t>
            </a:r>
            <a:r>
              <a:rPr sz="1800" i="1" spc="142" baseline="-20833" dirty="0">
                <a:latin typeface="Constantia"/>
                <a:cs typeface="Constantia"/>
              </a:rPr>
              <a:t> </a:t>
            </a:r>
            <a:r>
              <a:rPr sz="1800" i="1" dirty="0">
                <a:latin typeface="Constantia"/>
                <a:cs typeface="Constantia"/>
              </a:rPr>
              <a:t>–</a:t>
            </a:r>
            <a:r>
              <a:rPr sz="1800" i="1" spc="-25" dirty="0">
                <a:latin typeface="Constantia"/>
                <a:cs typeface="Constantia"/>
              </a:rPr>
              <a:t> </a:t>
            </a:r>
            <a:r>
              <a:rPr sz="1800" i="1" dirty="0">
                <a:latin typeface="Constantia"/>
                <a:cs typeface="Constantia"/>
              </a:rPr>
              <a:t>i</a:t>
            </a:r>
            <a:r>
              <a:rPr sz="1800" i="1" baseline="-20833" dirty="0">
                <a:latin typeface="Constantia"/>
                <a:cs typeface="Constantia"/>
              </a:rPr>
              <a:t>2</a:t>
            </a:r>
            <a:endParaRPr sz="1800" baseline="-20833">
              <a:latin typeface="Constantia"/>
              <a:cs typeface="Constantia"/>
            </a:endParaRPr>
          </a:p>
          <a:p>
            <a:pPr marL="25400">
              <a:lnSpc>
                <a:spcPct val="100000"/>
              </a:lnSpc>
              <a:spcBef>
                <a:spcPts val="1739"/>
              </a:spcBef>
            </a:pPr>
            <a:r>
              <a:rPr sz="2000" spc="-105" dirty="0">
                <a:solidFill>
                  <a:srgbClr val="20282F"/>
                </a:solidFill>
                <a:latin typeface="Verdana"/>
                <a:cs typeface="Verdana"/>
              </a:rPr>
              <a:t>l</a:t>
            </a:r>
            <a:r>
              <a:rPr sz="2000" spc="-140" dirty="0">
                <a:solidFill>
                  <a:srgbClr val="20282F"/>
                </a:solidFill>
                <a:latin typeface="Verdana"/>
                <a:cs typeface="Verdana"/>
              </a:rPr>
              <a:t> </a:t>
            </a:r>
            <a:r>
              <a:rPr sz="2000" spc="-160" dirty="0">
                <a:solidFill>
                  <a:srgbClr val="20282F"/>
                </a:solidFill>
                <a:latin typeface="Verdana"/>
                <a:cs typeface="Verdana"/>
              </a:rPr>
              <a:t>-</a:t>
            </a:r>
            <a:r>
              <a:rPr sz="2000" spc="-225" dirty="0">
                <a:solidFill>
                  <a:srgbClr val="20282F"/>
                </a:solidFill>
                <a:latin typeface="Verdana"/>
                <a:cs typeface="Verdana"/>
              </a:rPr>
              <a:t>рас</a:t>
            </a:r>
            <a:r>
              <a:rPr sz="2000" spc="-215" dirty="0">
                <a:solidFill>
                  <a:srgbClr val="20282F"/>
                </a:solidFill>
                <a:latin typeface="Verdana"/>
                <a:cs typeface="Verdana"/>
              </a:rPr>
              <a:t>стоя</a:t>
            </a:r>
            <a:r>
              <a:rPr sz="2000" spc="-250" dirty="0">
                <a:solidFill>
                  <a:srgbClr val="20282F"/>
                </a:solidFill>
                <a:latin typeface="Verdana"/>
                <a:cs typeface="Verdana"/>
              </a:rPr>
              <a:t>н</a:t>
            </a:r>
            <a:r>
              <a:rPr sz="2000" spc="-235" dirty="0">
                <a:solidFill>
                  <a:srgbClr val="20282F"/>
                </a:solidFill>
                <a:latin typeface="Verdana"/>
                <a:cs typeface="Verdana"/>
              </a:rPr>
              <a:t>ие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2483" y="1000201"/>
            <a:ext cx="81343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3890">
              <a:lnSpc>
                <a:spcPct val="100000"/>
              </a:lnSpc>
              <a:spcBef>
                <a:spcPts val="100"/>
              </a:spcBef>
              <a:tabLst>
                <a:tab pos="2047239" algn="l"/>
                <a:tab pos="3440429" algn="l"/>
                <a:tab pos="4580890" algn="l"/>
                <a:tab pos="5940425" algn="l"/>
                <a:tab pos="7446009" algn="l"/>
              </a:tabLst>
            </a:pPr>
            <a:r>
              <a:rPr sz="1800" spc="-5" dirty="0">
                <a:latin typeface="Constantia"/>
                <a:cs typeface="Constantia"/>
              </a:rPr>
              <a:t>Сыны</a:t>
            </a:r>
            <a:r>
              <a:rPr sz="1800" spc="-5" dirty="0"/>
              <a:t>қ</a:t>
            </a:r>
            <a:r>
              <a:rPr sz="1800" spc="-5" dirty="0">
                <a:latin typeface="Constantia"/>
                <a:cs typeface="Constantia"/>
              </a:rPr>
              <a:t>тар</a:t>
            </a:r>
            <a:r>
              <a:rPr sz="1800" spc="-5" dirty="0"/>
              <a:t>ғ</a:t>
            </a:r>
            <a:r>
              <a:rPr sz="1800" spc="-5" dirty="0">
                <a:latin typeface="Constantia"/>
                <a:cs typeface="Constantia"/>
              </a:rPr>
              <a:t>а	</a:t>
            </a:r>
            <a:r>
              <a:rPr sz="1800" spc="-10" dirty="0"/>
              <a:t>қ</a:t>
            </a:r>
            <a:r>
              <a:rPr sz="1800" spc="-10" dirty="0">
                <a:latin typeface="Constantia"/>
                <a:cs typeface="Constantia"/>
              </a:rPr>
              <a:t>исы</a:t>
            </a:r>
            <a:r>
              <a:rPr sz="1800" spc="-10" dirty="0"/>
              <a:t>қ</a:t>
            </a:r>
            <a:r>
              <a:rPr sz="1800" spc="-10" dirty="0">
                <a:latin typeface="Constantia"/>
                <a:cs typeface="Constantia"/>
              </a:rPr>
              <a:t>тарды	</a:t>
            </a:r>
            <a:r>
              <a:rPr sz="1800" spc="-5" dirty="0">
                <a:latin typeface="Constantia"/>
                <a:cs typeface="Constantia"/>
              </a:rPr>
              <a:t>енгіземіз.	</a:t>
            </a:r>
            <a:r>
              <a:rPr sz="1800" spc="-10" dirty="0">
                <a:latin typeface="Constantia"/>
                <a:cs typeface="Constantia"/>
              </a:rPr>
              <a:t>Нормативті	</a:t>
            </a:r>
            <a:r>
              <a:rPr sz="1800" spc="-5" dirty="0">
                <a:latin typeface="Constantia"/>
                <a:cs typeface="Constantia"/>
              </a:rPr>
              <a:t>м</a:t>
            </a:r>
            <a:r>
              <a:rPr sz="1800" spc="-5" dirty="0"/>
              <a:t>ә</a:t>
            </a:r>
            <a:r>
              <a:rPr sz="1800" spc="-5" dirty="0">
                <a:latin typeface="Constantia"/>
                <a:cs typeface="Constantia"/>
              </a:rPr>
              <a:t>ліметтерге	</a:t>
            </a:r>
            <a:r>
              <a:rPr sz="1800" spc="-15" dirty="0">
                <a:latin typeface="Constantia"/>
                <a:cs typeface="Constantia"/>
              </a:rPr>
              <a:t>с</a:t>
            </a:r>
            <a:r>
              <a:rPr sz="1800" spc="-15" dirty="0"/>
              <a:t>ә</a:t>
            </a:r>
            <a:r>
              <a:rPr sz="1800" spc="-15" dirty="0">
                <a:latin typeface="Constantia"/>
                <a:cs typeface="Constantia"/>
              </a:rPr>
              <a:t>йкес</a:t>
            </a:r>
            <a:endParaRPr sz="1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қ</a:t>
            </a:r>
            <a:r>
              <a:rPr sz="1800" spc="-5" dirty="0">
                <a:latin typeface="Constantia"/>
                <a:cs typeface="Constantia"/>
              </a:rPr>
              <a:t>исы</a:t>
            </a:r>
            <a:r>
              <a:rPr sz="1800" spc="-5" dirty="0"/>
              <a:t>қ</a:t>
            </a:r>
            <a:r>
              <a:rPr sz="1800" spc="-40" dirty="0"/>
              <a:t> </a:t>
            </a:r>
            <a:r>
              <a:rPr sz="1800" spc="-10" dirty="0">
                <a:latin typeface="Constantia"/>
                <a:cs typeface="Constantia"/>
              </a:rPr>
              <a:t>радиусын</a:t>
            </a:r>
            <a:r>
              <a:rPr sz="1800" spc="-65" dirty="0">
                <a:latin typeface="Constantia"/>
                <a:cs typeface="Constantia"/>
              </a:rPr>
              <a:t> </a:t>
            </a:r>
            <a:r>
              <a:rPr sz="1800" dirty="0">
                <a:latin typeface="Constantia"/>
                <a:cs typeface="Constantia"/>
              </a:rPr>
              <a:t>минимумнан</a:t>
            </a:r>
            <a:r>
              <a:rPr sz="1800" spc="-85" dirty="0">
                <a:latin typeface="Constantia"/>
                <a:cs typeface="Constantia"/>
              </a:rPr>
              <a:t> </a:t>
            </a:r>
            <a:r>
              <a:rPr sz="1800" spc="-15" dirty="0">
                <a:latin typeface="Constantia"/>
                <a:cs typeface="Constantia"/>
              </a:rPr>
              <a:t>кем</a:t>
            </a:r>
            <a:r>
              <a:rPr sz="1800" spc="-95" dirty="0">
                <a:latin typeface="Constantia"/>
                <a:cs typeface="Constantia"/>
              </a:rPr>
              <a:t> </a:t>
            </a:r>
            <a:r>
              <a:rPr sz="1800" dirty="0">
                <a:latin typeface="Constantia"/>
                <a:cs typeface="Constantia"/>
              </a:rPr>
              <a:t>емес</a:t>
            </a:r>
            <a:r>
              <a:rPr sz="1800" spc="-10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та</a:t>
            </a:r>
            <a:r>
              <a:rPr sz="1800" spc="-5" dirty="0"/>
              <a:t>ң</a:t>
            </a:r>
            <a:r>
              <a:rPr sz="1800" spc="-5" dirty="0">
                <a:latin typeface="Constantia"/>
                <a:cs typeface="Constantia"/>
              </a:rPr>
              <a:t>даймыз.</a:t>
            </a:r>
            <a:endParaRPr sz="1800">
              <a:latin typeface="Constantia"/>
              <a:cs typeface="Constant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92384" y="1884963"/>
            <a:ext cx="7559040" cy="2507615"/>
            <a:chOff x="1092384" y="1884963"/>
            <a:chExt cx="7559040" cy="2507615"/>
          </a:xfrm>
        </p:grpSpPr>
        <p:sp>
          <p:nvSpPr>
            <p:cNvPr id="10" name="object 10"/>
            <p:cNvSpPr/>
            <p:nvPr/>
          </p:nvSpPr>
          <p:spPr>
            <a:xfrm>
              <a:off x="1094607" y="1886233"/>
              <a:ext cx="7554595" cy="2352675"/>
            </a:xfrm>
            <a:custGeom>
              <a:avLst/>
              <a:gdLst/>
              <a:ahLst/>
              <a:cxnLst/>
              <a:rect l="l" t="t" r="r" b="b"/>
              <a:pathLst>
                <a:path w="7554595" h="2352675">
                  <a:moveTo>
                    <a:pt x="0" y="465615"/>
                  </a:moveTo>
                  <a:lnTo>
                    <a:pt x="3311122" y="2352048"/>
                  </a:lnTo>
                </a:path>
                <a:path w="7554595" h="2352675">
                  <a:moveTo>
                    <a:pt x="3311122" y="2352048"/>
                  </a:moveTo>
                  <a:lnTo>
                    <a:pt x="7553997" y="1242410"/>
                  </a:lnTo>
                </a:path>
                <a:path w="7554595" h="2352675">
                  <a:moveTo>
                    <a:pt x="3311122" y="2352048"/>
                  </a:moveTo>
                  <a:lnTo>
                    <a:pt x="1066037" y="2352048"/>
                  </a:lnTo>
                </a:path>
                <a:path w="7554595" h="2352675">
                  <a:moveTo>
                    <a:pt x="1066037" y="2352048"/>
                  </a:moveTo>
                  <a:lnTo>
                    <a:pt x="1066037" y="0"/>
                  </a:lnTo>
                </a:path>
                <a:path w="7554595" h="2352675">
                  <a:moveTo>
                    <a:pt x="3311122" y="2352048"/>
                  </a:moveTo>
                  <a:lnTo>
                    <a:pt x="5748836" y="2352048"/>
                  </a:lnTo>
                </a:path>
              </a:pathLst>
            </a:custGeom>
            <a:ln w="3309">
              <a:solidFill>
                <a:srgbClr val="202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43443" y="423828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433" y="-2094"/>
                  </a:moveTo>
                  <a:lnTo>
                    <a:pt x="433" y="2094"/>
                  </a:lnTo>
                </a:path>
              </a:pathLst>
            </a:custGeom>
            <a:ln w="3175">
              <a:solidFill>
                <a:srgbClr val="202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60645" y="2064280"/>
              <a:ext cx="4683125" cy="2326640"/>
            </a:xfrm>
            <a:custGeom>
              <a:avLst/>
              <a:gdLst/>
              <a:ahLst/>
              <a:cxnLst/>
              <a:rect l="l" t="t" r="r" b="b"/>
              <a:pathLst>
                <a:path w="4683125" h="2326640">
                  <a:moveTo>
                    <a:pt x="4682798" y="2174001"/>
                  </a:moveTo>
                  <a:lnTo>
                    <a:pt x="4682798" y="0"/>
                  </a:lnTo>
                </a:path>
                <a:path w="4683125" h="2326640">
                  <a:moveTo>
                    <a:pt x="4682798" y="2174001"/>
                  </a:moveTo>
                  <a:lnTo>
                    <a:pt x="4380145" y="2060858"/>
                  </a:lnTo>
                </a:path>
                <a:path w="4683125" h="2326640">
                  <a:moveTo>
                    <a:pt x="4380145" y="2060858"/>
                  </a:moveTo>
                  <a:lnTo>
                    <a:pt x="4380145" y="2300309"/>
                  </a:lnTo>
                </a:path>
                <a:path w="4683125" h="2326640">
                  <a:moveTo>
                    <a:pt x="4380145" y="2300309"/>
                  </a:moveTo>
                  <a:lnTo>
                    <a:pt x="4682798" y="2174001"/>
                  </a:lnTo>
                </a:path>
                <a:path w="4683125" h="2326640">
                  <a:moveTo>
                    <a:pt x="0" y="2174001"/>
                  </a:moveTo>
                  <a:lnTo>
                    <a:pt x="286514" y="2036021"/>
                  </a:lnTo>
                </a:path>
                <a:path w="4683125" h="2326640">
                  <a:moveTo>
                    <a:pt x="286514" y="2036021"/>
                  </a:moveTo>
                  <a:lnTo>
                    <a:pt x="286514" y="2326583"/>
                  </a:lnTo>
                </a:path>
              </a:pathLst>
            </a:custGeom>
            <a:ln w="3309">
              <a:solidFill>
                <a:srgbClr val="202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960111" y="3985771"/>
            <a:ext cx="24130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440" dirty="0">
                <a:solidFill>
                  <a:srgbClr val="20282F"/>
                </a:solidFill>
                <a:latin typeface="Verdana"/>
                <a:cs typeface="Verdana"/>
              </a:rPr>
              <a:t>К</a:t>
            </a:r>
            <a:r>
              <a:rPr sz="1350" b="1" spc="-400" dirty="0">
                <a:solidFill>
                  <a:srgbClr val="20282F"/>
                </a:solidFill>
                <a:latin typeface="Verdana"/>
                <a:cs typeface="Verdana"/>
              </a:rPr>
              <a:t>/</a:t>
            </a:r>
            <a:r>
              <a:rPr sz="1350" b="1" spc="-405" dirty="0">
                <a:solidFill>
                  <a:srgbClr val="20282F"/>
                </a:solidFill>
                <a:latin typeface="Verdana"/>
                <a:cs typeface="Verdana"/>
              </a:rPr>
              <a:t>2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3408" y="4009142"/>
            <a:ext cx="24130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440" dirty="0">
                <a:solidFill>
                  <a:srgbClr val="20282F"/>
                </a:solidFill>
                <a:latin typeface="Verdana"/>
                <a:cs typeface="Verdana"/>
              </a:rPr>
              <a:t>К</a:t>
            </a:r>
            <a:r>
              <a:rPr sz="1350" b="1" spc="-400" dirty="0">
                <a:solidFill>
                  <a:srgbClr val="20282F"/>
                </a:solidFill>
                <a:latin typeface="Verdana"/>
                <a:cs typeface="Verdana"/>
              </a:rPr>
              <a:t>/</a:t>
            </a:r>
            <a:r>
              <a:rPr sz="1350" b="1" spc="-405" dirty="0">
                <a:solidFill>
                  <a:srgbClr val="20282F"/>
                </a:solidFill>
                <a:latin typeface="Verdana"/>
                <a:cs typeface="Verdana"/>
              </a:rPr>
              <a:t>2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092384" y="2956334"/>
            <a:ext cx="7559040" cy="2655570"/>
            <a:chOff x="1092384" y="2956334"/>
            <a:chExt cx="7559040" cy="2655570"/>
          </a:xfrm>
        </p:grpSpPr>
        <p:sp>
          <p:nvSpPr>
            <p:cNvPr id="16" name="object 16"/>
            <p:cNvSpPr/>
            <p:nvPr/>
          </p:nvSpPr>
          <p:spPr>
            <a:xfrm>
              <a:off x="2160645" y="4238281"/>
              <a:ext cx="287020" cy="153035"/>
            </a:xfrm>
            <a:custGeom>
              <a:avLst/>
              <a:gdLst/>
              <a:ahLst/>
              <a:cxnLst/>
              <a:rect l="l" t="t" r="r" b="b"/>
              <a:pathLst>
                <a:path w="287019" h="153035">
                  <a:moveTo>
                    <a:pt x="286514" y="152581"/>
                  </a:moveTo>
                  <a:lnTo>
                    <a:pt x="0" y="0"/>
                  </a:lnTo>
                </a:path>
              </a:pathLst>
            </a:custGeom>
            <a:ln w="3800">
              <a:solidFill>
                <a:srgbClr val="202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60645" y="2958556"/>
              <a:ext cx="4683125" cy="962025"/>
            </a:xfrm>
            <a:custGeom>
              <a:avLst/>
              <a:gdLst/>
              <a:ahLst/>
              <a:cxnLst/>
              <a:rect l="l" t="t" r="r" b="b"/>
              <a:pathLst>
                <a:path w="4683125" h="962025">
                  <a:moveTo>
                    <a:pt x="0" y="0"/>
                  </a:moveTo>
                  <a:lnTo>
                    <a:pt x="193843" y="127026"/>
                  </a:lnTo>
                  <a:lnTo>
                    <a:pt x="389423" y="243819"/>
                  </a:lnTo>
                  <a:lnTo>
                    <a:pt x="587258" y="352593"/>
                  </a:lnTo>
                  <a:lnTo>
                    <a:pt x="786135" y="451880"/>
                  </a:lnTo>
                  <a:lnTo>
                    <a:pt x="986400" y="542400"/>
                  </a:lnTo>
                  <a:lnTo>
                    <a:pt x="1188400" y="624900"/>
                  </a:lnTo>
                  <a:lnTo>
                    <a:pt x="1390748" y="699351"/>
                  </a:lnTo>
                  <a:lnTo>
                    <a:pt x="1594830" y="762879"/>
                  </a:lnTo>
                  <a:lnTo>
                    <a:pt x="1799260" y="819076"/>
                  </a:lnTo>
                  <a:lnTo>
                    <a:pt x="2004558" y="865069"/>
                  </a:lnTo>
                  <a:lnTo>
                    <a:pt x="2210723" y="902295"/>
                  </a:lnTo>
                  <a:lnTo>
                    <a:pt x="2416889" y="930064"/>
                  </a:lnTo>
                  <a:lnTo>
                    <a:pt x="2624442" y="949754"/>
                  </a:lnTo>
                  <a:lnTo>
                    <a:pt x="2830955" y="960706"/>
                  </a:lnTo>
                  <a:lnTo>
                    <a:pt x="3038508" y="961454"/>
                  </a:lnTo>
                  <a:lnTo>
                    <a:pt x="3245541" y="952687"/>
                  </a:lnTo>
                  <a:lnTo>
                    <a:pt x="3452921" y="935899"/>
                  </a:lnTo>
                  <a:lnTo>
                    <a:pt x="3659087" y="908878"/>
                  </a:lnTo>
                  <a:lnTo>
                    <a:pt x="3865252" y="873837"/>
                  </a:lnTo>
                  <a:lnTo>
                    <a:pt x="4071070" y="829310"/>
                  </a:lnTo>
                  <a:lnTo>
                    <a:pt x="4275847" y="776016"/>
                  </a:lnTo>
                  <a:lnTo>
                    <a:pt x="4479930" y="713236"/>
                  </a:lnTo>
                  <a:lnTo>
                    <a:pt x="4682798" y="641688"/>
                  </a:lnTo>
                </a:path>
              </a:pathLst>
            </a:custGeom>
            <a:ln w="411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94607" y="5127470"/>
              <a:ext cx="7554595" cy="481965"/>
            </a:xfrm>
            <a:custGeom>
              <a:avLst/>
              <a:gdLst/>
              <a:ahLst/>
              <a:cxnLst/>
              <a:rect l="l" t="t" r="r" b="b"/>
              <a:pathLst>
                <a:path w="7554595" h="481964">
                  <a:moveTo>
                    <a:pt x="0" y="0"/>
                  </a:moveTo>
                  <a:lnTo>
                    <a:pt x="7546361" y="0"/>
                  </a:lnTo>
                </a:path>
                <a:path w="7554595" h="481964">
                  <a:moveTo>
                    <a:pt x="0" y="481819"/>
                  </a:moveTo>
                  <a:lnTo>
                    <a:pt x="7553997" y="481819"/>
                  </a:lnTo>
                </a:path>
                <a:path w="7554595" h="481964">
                  <a:moveTo>
                    <a:pt x="1066037" y="0"/>
                  </a:moveTo>
                  <a:lnTo>
                    <a:pt x="1066037" y="481819"/>
                  </a:lnTo>
                </a:path>
                <a:path w="7554595" h="481964">
                  <a:moveTo>
                    <a:pt x="1066037" y="0"/>
                  </a:moveTo>
                  <a:lnTo>
                    <a:pt x="1397151" y="289812"/>
                  </a:lnTo>
                </a:path>
                <a:path w="7554595" h="481964">
                  <a:moveTo>
                    <a:pt x="1397151" y="289812"/>
                  </a:moveTo>
                  <a:lnTo>
                    <a:pt x="5419457" y="289812"/>
                  </a:lnTo>
                </a:path>
                <a:path w="7554595" h="481964">
                  <a:moveTo>
                    <a:pt x="5419457" y="289812"/>
                  </a:moveTo>
                  <a:lnTo>
                    <a:pt x="5748836" y="0"/>
                  </a:lnTo>
                </a:path>
                <a:path w="7554595" h="481964">
                  <a:moveTo>
                    <a:pt x="0" y="0"/>
                  </a:moveTo>
                  <a:lnTo>
                    <a:pt x="1066037" y="481819"/>
                  </a:lnTo>
                </a:path>
              </a:pathLst>
            </a:custGeom>
            <a:ln w="3309">
              <a:solidFill>
                <a:srgbClr val="2028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411867" y="5134849"/>
            <a:ext cx="17780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50" b="1" spc="-470" dirty="0">
                <a:solidFill>
                  <a:srgbClr val="20282F"/>
                </a:solidFill>
                <a:latin typeface="Verdana"/>
                <a:cs typeface="Verdana"/>
              </a:rPr>
              <a:t>R=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16171" y="5134849"/>
            <a:ext cx="17589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50" b="1" spc="-465" dirty="0">
                <a:solidFill>
                  <a:srgbClr val="20282F"/>
                </a:solidFill>
                <a:latin typeface="Verdana"/>
                <a:cs typeface="Verdana"/>
              </a:rPr>
              <a:t>K=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96660" y="5112149"/>
            <a:ext cx="8444865" cy="497205"/>
          </a:xfrm>
          <a:custGeom>
            <a:avLst/>
            <a:gdLst/>
            <a:ahLst/>
            <a:cxnLst/>
            <a:rect l="l" t="t" r="r" b="b"/>
            <a:pathLst>
              <a:path w="8444865" h="497204">
                <a:moveTo>
                  <a:pt x="6646783" y="497140"/>
                </a:moveTo>
                <a:lnTo>
                  <a:pt x="8444308" y="15321"/>
                </a:lnTo>
              </a:path>
              <a:path w="8444865" h="497204">
                <a:moveTo>
                  <a:pt x="897946" y="497140"/>
                </a:moveTo>
                <a:lnTo>
                  <a:pt x="0" y="497140"/>
                </a:lnTo>
              </a:path>
              <a:path w="8444865" h="497204">
                <a:moveTo>
                  <a:pt x="0" y="497140"/>
                </a:moveTo>
                <a:lnTo>
                  <a:pt x="0" y="0"/>
                </a:lnTo>
              </a:path>
            </a:pathLst>
          </a:custGeom>
          <a:ln w="3309">
            <a:solidFill>
              <a:srgbClr val="2028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97875" y="5253832"/>
            <a:ext cx="895985" cy="2743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37490" marR="148590" indent="-190500">
              <a:lnSpc>
                <a:spcPct val="102400"/>
              </a:lnSpc>
              <a:spcBef>
                <a:spcPts val="85"/>
              </a:spcBef>
            </a:pPr>
            <a:r>
              <a:rPr sz="800" spc="-210" dirty="0">
                <a:solidFill>
                  <a:srgbClr val="20282F"/>
                </a:solidFill>
                <a:latin typeface="Verdana"/>
                <a:cs typeface="Verdana"/>
              </a:rPr>
              <a:t>Укло</a:t>
            </a:r>
            <a:r>
              <a:rPr sz="800" spc="-215" dirty="0">
                <a:solidFill>
                  <a:srgbClr val="20282F"/>
                </a:solidFill>
                <a:latin typeface="Verdana"/>
                <a:cs typeface="Verdana"/>
              </a:rPr>
              <a:t>н</a:t>
            </a:r>
            <a:r>
              <a:rPr sz="800" spc="-120" dirty="0">
                <a:solidFill>
                  <a:srgbClr val="20282F"/>
                </a:solidFill>
                <a:latin typeface="Verdana"/>
                <a:cs typeface="Verdana"/>
              </a:rPr>
              <a:t> </a:t>
            </a:r>
            <a:r>
              <a:rPr sz="800" spc="-215" dirty="0">
                <a:solidFill>
                  <a:srgbClr val="20282F"/>
                </a:solidFill>
                <a:latin typeface="Verdana"/>
                <a:cs typeface="Verdana"/>
              </a:rPr>
              <a:t>и</a:t>
            </a:r>
            <a:r>
              <a:rPr sz="800" spc="-120" dirty="0">
                <a:solidFill>
                  <a:srgbClr val="20282F"/>
                </a:solidFill>
                <a:latin typeface="Verdana"/>
                <a:cs typeface="Verdana"/>
              </a:rPr>
              <a:t> </a:t>
            </a:r>
            <a:r>
              <a:rPr sz="800" spc="-200" dirty="0">
                <a:solidFill>
                  <a:srgbClr val="20282F"/>
                </a:solidFill>
                <a:latin typeface="Verdana"/>
                <a:cs typeface="Verdana"/>
              </a:rPr>
              <a:t>в</a:t>
            </a:r>
            <a:r>
              <a:rPr sz="800" spc="-204" dirty="0">
                <a:solidFill>
                  <a:srgbClr val="20282F"/>
                </a:solidFill>
                <a:latin typeface="Verdana"/>
                <a:cs typeface="Verdana"/>
              </a:rPr>
              <a:t>е</a:t>
            </a:r>
            <a:r>
              <a:rPr sz="800" spc="-210" dirty="0">
                <a:solidFill>
                  <a:srgbClr val="20282F"/>
                </a:solidFill>
                <a:latin typeface="Verdana"/>
                <a:cs typeface="Verdana"/>
              </a:rPr>
              <a:t>р</a:t>
            </a:r>
            <a:r>
              <a:rPr sz="800" spc="-170" dirty="0">
                <a:solidFill>
                  <a:srgbClr val="20282F"/>
                </a:solidFill>
                <a:latin typeface="Verdana"/>
                <a:cs typeface="Verdana"/>
              </a:rPr>
              <a:t>т</a:t>
            </a:r>
            <a:r>
              <a:rPr sz="800" spc="-215" dirty="0">
                <a:solidFill>
                  <a:srgbClr val="20282F"/>
                </a:solidFill>
                <a:latin typeface="Verdana"/>
                <a:cs typeface="Verdana"/>
              </a:rPr>
              <a:t>и</a:t>
            </a:r>
            <a:r>
              <a:rPr sz="800" spc="-204" dirty="0">
                <a:solidFill>
                  <a:srgbClr val="20282F"/>
                </a:solidFill>
                <a:latin typeface="Verdana"/>
                <a:cs typeface="Verdana"/>
              </a:rPr>
              <a:t>к</a:t>
            </a:r>
            <a:r>
              <a:rPr sz="800" spc="-200" dirty="0">
                <a:solidFill>
                  <a:srgbClr val="20282F"/>
                </a:solidFill>
                <a:latin typeface="Verdana"/>
                <a:cs typeface="Verdana"/>
              </a:rPr>
              <a:t>а</a:t>
            </a:r>
            <a:r>
              <a:rPr sz="800" spc="-210" dirty="0">
                <a:solidFill>
                  <a:srgbClr val="20282F"/>
                </a:solidFill>
                <a:latin typeface="Verdana"/>
                <a:cs typeface="Verdana"/>
              </a:rPr>
              <a:t>л</a:t>
            </a:r>
            <a:r>
              <a:rPr sz="800" spc="-200" dirty="0">
                <a:solidFill>
                  <a:srgbClr val="20282F"/>
                </a:solidFill>
                <a:latin typeface="Verdana"/>
                <a:cs typeface="Verdana"/>
              </a:rPr>
              <a:t>ь</a:t>
            </a:r>
            <a:r>
              <a:rPr sz="800" spc="-220" dirty="0">
                <a:solidFill>
                  <a:srgbClr val="20282F"/>
                </a:solidFill>
                <a:latin typeface="Verdana"/>
                <a:cs typeface="Verdana"/>
              </a:rPr>
              <a:t>н</a:t>
            </a:r>
            <a:r>
              <a:rPr sz="800" spc="-160" dirty="0">
                <a:solidFill>
                  <a:srgbClr val="20282F"/>
                </a:solidFill>
                <a:latin typeface="Verdana"/>
                <a:cs typeface="Verdana"/>
              </a:rPr>
              <a:t>ая  </a:t>
            </a:r>
            <a:r>
              <a:rPr sz="800" spc="-204" dirty="0">
                <a:solidFill>
                  <a:srgbClr val="20282F"/>
                </a:solidFill>
                <a:latin typeface="Verdana"/>
                <a:cs typeface="Verdana"/>
              </a:rPr>
              <a:t>кривая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4607" y="5127470"/>
            <a:ext cx="1066165" cy="481965"/>
          </a:xfrm>
          <a:prstGeom prst="rect">
            <a:avLst/>
          </a:prstGeom>
          <a:ln w="3175">
            <a:solidFill>
              <a:srgbClr val="20282F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601345">
              <a:lnSpc>
                <a:spcPct val="100000"/>
              </a:lnSpc>
              <a:spcBef>
                <a:spcPts val="105"/>
              </a:spcBef>
            </a:pPr>
            <a:r>
              <a:rPr sz="1350" spc="-165" dirty="0">
                <a:solidFill>
                  <a:srgbClr val="20282F"/>
                </a:solidFill>
                <a:latin typeface="Verdana"/>
                <a:cs typeface="Verdana"/>
              </a:rPr>
              <a:t>i</a:t>
            </a:r>
            <a:r>
              <a:rPr sz="650" b="1" spc="-190" dirty="0">
                <a:solidFill>
                  <a:srgbClr val="20282F"/>
                </a:solidFill>
                <a:latin typeface="Verdana"/>
                <a:cs typeface="Verdana"/>
              </a:rPr>
              <a:t>1</a:t>
            </a:r>
            <a:r>
              <a:rPr sz="1350" b="1" spc="-495" dirty="0">
                <a:solidFill>
                  <a:srgbClr val="20282F"/>
                </a:solidFill>
                <a:latin typeface="Verdana"/>
                <a:cs typeface="Verdana"/>
              </a:rPr>
              <a:t>=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43443" y="5127470"/>
            <a:ext cx="1805305" cy="481965"/>
          </a:xfrm>
          <a:prstGeom prst="rect">
            <a:avLst/>
          </a:prstGeom>
          <a:ln w="3175">
            <a:solidFill>
              <a:srgbClr val="20282F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407670">
              <a:lnSpc>
                <a:spcPct val="100000"/>
              </a:lnSpc>
              <a:spcBef>
                <a:spcPts val="180"/>
              </a:spcBef>
            </a:pPr>
            <a:r>
              <a:rPr sz="1350" spc="-160" dirty="0">
                <a:solidFill>
                  <a:srgbClr val="20282F"/>
                </a:solidFill>
                <a:latin typeface="Verdana"/>
                <a:cs typeface="Verdana"/>
              </a:rPr>
              <a:t>i</a:t>
            </a:r>
            <a:r>
              <a:rPr sz="650" b="1" spc="-190" dirty="0">
                <a:solidFill>
                  <a:srgbClr val="20282F"/>
                </a:solidFill>
                <a:latin typeface="Verdana"/>
                <a:cs typeface="Verdana"/>
              </a:rPr>
              <a:t>2</a:t>
            </a:r>
            <a:r>
              <a:rPr sz="1350" b="1" spc="-495" dirty="0">
                <a:solidFill>
                  <a:srgbClr val="20282F"/>
                </a:solidFill>
                <a:latin typeface="Verdana"/>
                <a:cs typeface="Verdana"/>
              </a:rPr>
              <a:t>=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96660" y="2301577"/>
            <a:ext cx="8452485" cy="3307715"/>
          </a:xfrm>
          <a:custGeom>
            <a:avLst/>
            <a:gdLst/>
            <a:ahLst/>
            <a:cxnLst/>
            <a:rect l="l" t="t" r="r" b="b"/>
            <a:pathLst>
              <a:path w="8452485" h="3307715">
                <a:moveTo>
                  <a:pt x="0" y="2810572"/>
                </a:moveTo>
                <a:lnTo>
                  <a:pt x="897946" y="2825893"/>
                </a:lnTo>
              </a:path>
              <a:path w="8452485" h="3307715">
                <a:moveTo>
                  <a:pt x="897946" y="50272"/>
                </a:moveTo>
                <a:lnTo>
                  <a:pt x="897946" y="2825893"/>
                </a:lnTo>
              </a:path>
              <a:path w="8452485" h="3307715">
                <a:moveTo>
                  <a:pt x="8451944" y="827066"/>
                </a:moveTo>
                <a:lnTo>
                  <a:pt x="8451944" y="3307712"/>
                </a:lnTo>
              </a:path>
              <a:path w="8452485" h="3307715">
                <a:moveTo>
                  <a:pt x="4677626" y="0"/>
                </a:moveTo>
                <a:lnTo>
                  <a:pt x="3983467" y="1524233"/>
                </a:lnTo>
              </a:path>
              <a:path w="8452485" h="3307715">
                <a:moveTo>
                  <a:pt x="3983467" y="1524233"/>
                </a:moveTo>
                <a:lnTo>
                  <a:pt x="4214101" y="1238071"/>
                </a:lnTo>
              </a:path>
              <a:path w="8452485" h="3307715">
                <a:moveTo>
                  <a:pt x="4214101" y="1238071"/>
                </a:moveTo>
                <a:lnTo>
                  <a:pt x="4087070" y="1088421"/>
                </a:lnTo>
              </a:path>
            </a:pathLst>
          </a:custGeom>
          <a:ln w="3309">
            <a:solidFill>
              <a:srgbClr val="2028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313201" y="2681209"/>
            <a:ext cx="10350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445" dirty="0">
                <a:solidFill>
                  <a:srgbClr val="20282F"/>
                </a:solidFill>
                <a:latin typeface="Verdana"/>
                <a:cs typeface="Verdana"/>
              </a:rPr>
              <a:t>R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160645" y="3389999"/>
            <a:ext cx="4678680" cy="1481455"/>
          </a:xfrm>
          <a:custGeom>
            <a:avLst/>
            <a:gdLst/>
            <a:ahLst/>
            <a:cxnLst/>
            <a:rect l="l" t="t" r="r" b="b"/>
            <a:pathLst>
              <a:path w="4678680" h="1481454">
                <a:moveTo>
                  <a:pt x="2123086" y="0"/>
                </a:moveTo>
                <a:lnTo>
                  <a:pt x="2019482" y="435811"/>
                </a:lnTo>
              </a:path>
              <a:path w="4678680" h="1481454">
                <a:moveTo>
                  <a:pt x="0" y="848282"/>
                </a:moveTo>
                <a:lnTo>
                  <a:pt x="0" y="1325718"/>
                </a:lnTo>
              </a:path>
              <a:path w="4678680" h="1481454">
                <a:moveTo>
                  <a:pt x="0" y="1325718"/>
                </a:moveTo>
                <a:lnTo>
                  <a:pt x="4678113" y="1325718"/>
                </a:lnTo>
              </a:path>
              <a:path w="4678680" h="1481454">
                <a:moveTo>
                  <a:pt x="4678113" y="1325718"/>
                </a:moveTo>
                <a:lnTo>
                  <a:pt x="4678113" y="850497"/>
                </a:lnTo>
              </a:path>
              <a:path w="4678680" h="1481454">
                <a:moveTo>
                  <a:pt x="4678113" y="1325718"/>
                </a:moveTo>
                <a:lnTo>
                  <a:pt x="4389342" y="1191419"/>
                </a:lnTo>
              </a:path>
              <a:path w="4678680" h="1481454">
                <a:moveTo>
                  <a:pt x="4389342" y="1191419"/>
                </a:moveTo>
                <a:lnTo>
                  <a:pt x="4389342" y="1481232"/>
                </a:lnTo>
              </a:path>
              <a:path w="4678680" h="1481454">
                <a:moveTo>
                  <a:pt x="4389342" y="1481232"/>
                </a:moveTo>
                <a:lnTo>
                  <a:pt x="4678113" y="1325718"/>
                </a:lnTo>
              </a:path>
              <a:path w="4678680" h="1481454">
                <a:moveTo>
                  <a:pt x="0" y="1325718"/>
                </a:moveTo>
                <a:lnTo>
                  <a:pt x="286514" y="1165116"/>
                </a:lnTo>
              </a:path>
              <a:path w="4678680" h="1481454">
                <a:moveTo>
                  <a:pt x="286514" y="1165116"/>
                </a:moveTo>
                <a:lnTo>
                  <a:pt x="286514" y="1472465"/>
                </a:lnTo>
              </a:path>
              <a:path w="4678680" h="1481454">
                <a:moveTo>
                  <a:pt x="286514" y="1472465"/>
                </a:moveTo>
                <a:lnTo>
                  <a:pt x="0" y="1325718"/>
                </a:lnTo>
              </a:path>
            </a:pathLst>
          </a:custGeom>
          <a:ln w="3309">
            <a:solidFill>
              <a:srgbClr val="2028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100267" y="4419428"/>
            <a:ext cx="1022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440" dirty="0">
                <a:solidFill>
                  <a:srgbClr val="20282F"/>
                </a:solidFill>
                <a:latin typeface="Verdana"/>
                <a:cs typeface="Verdana"/>
              </a:rPr>
              <a:t>K</a:t>
            </a:r>
            <a:endParaRPr sz="1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02437" y="1000201"/>
            <a:ext cx="798575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nstantia"/>
                <a:cs typeface="Constantia"/>
              </a:rPr>
              <a:t>Сызы</a:t>
            </a:r>
            <a:r>
              <a:rPr sz="1800" spc="-5" dirty="0">
                <a:latin typeface="Times New Roman"/>
                <a:cs typeface="Times New Roman"/>
              </a:rPr>
              <a:t>қ</a:t>
            </a:r>
            <a:r>
              <a:rPr sz="1800" spc="-5" dirty="0">
                <a:latin typeface="Constantia"/>
                <a:cs typeface="Constantia"/>
              </a:rPr>
              <a:t>та</a:t>
            </a:r>
            <a:r>
              <a:rPr sz="1800" spc="-5" dirty="0">
                <a:latin typeface="Times New Roman"/>
                <a:cs typeface="Times New Roman"/>
              </a:rPr>
              <a:t>ғ</a:t>
            </a:r>
            <a:r>
              <a:rPr sz="1800" spc="-5" dirty="0">
                <a:latin typeface="Constantia"/>
                <a:cs typeface="Constantia"/>
              </a:rPr>
              <a:t>ы</a:t>
            </a:r>
            <a:r>
              <a:rPr sz="1800" spc="-55" dirty="0">
                <a:latin typeface="Constantia"/>
                <a:cs typeface="Constantia"/>
              </a:rPr>
              <a:t> </a:t>
            </a:r>
            <a:r>
              <a:rPr sz="1800" spc="-10" dirty="0">
                <a:latin typeface="Constantia"/>
                <a:cs typeface="Constantia"/>
              </a:rPr>
              <a:t>н</a:t>
            </a:r>
            <a:r>
              <a:rPr sz="1800" spc="-10" dirty="0">
                <a:latin typeface="Times New Roman"/>
                <a:cs typeface="Times New Roman"/>
              </a:rPr>
              <a:t>ү</a:t>
            </a:r>
            <a:r>
              <a:rPr sz="1800" spc="-10" dirty="0">
                <a:latin typeface="Constantia"/>
                <a:cs typeface="Constantia"/>
              </a:rPr>
              <a:t>ктелерді</a:t>
            </a:r>
            <a:r>
              <a:rPr sz="1800" spc="-10" dirty="0">
                <a:latin typeface="Times New Roman"/>
                <a:cs typeface="Times New Roman"/>
              </a:rPr>
              <a:t>ң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onstantia"/>
                <a:cs typeface="Constantia"/>
              </a:rPr>
              <a:t>жоба</a:t>
            </a:r>
            <a:r>
              <a:rPr sz="1800" spc="-8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белгілері</a:t>
            </a:r>
            <a:r>
              <a:rPr sz="1800" spc="-20" dirty="0">
                <a:latin typeface="Constantia"/>
                <a:cs typeface="Constantia"/>
              </a:rPr>
              <a:t> </a:t>
            </a:r>
            <a:r>
              <a:rPr sz="1800" dirty="0">
                <a:latin typeface="Constantia"/>
                <a:cs typeface="Constantia"/>
              </a:rPr>
              <a:t>мына</a:t>
            </a:r>
            <a:r>
              <a:rPr sz="1800" spc="-100" dirty="0">
                <a:latin typeface="Constantia"/>
                <a:cs typeface="Constantia"/>
              </a:rPr>
              <a:t> </a:t>
            </a:r>
            <a:r>
              <a:rPr sz="1800" spc="-25" dirty="0">
                <a:latin typeface="Constantia"/>
                <a:cs typeface="Constantia"/>
              </a:rPr>
              <a:t>формула</a:t>
            </a:r>
            <a:r>
              <a:rPr sz="1800" spc="-70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бойынша</a:t>
            </a:r>
            <a:r>
              <a:rPr sz="1800" spc="-70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аны</a:t>
            </a:r>
            <a:r>
              <a:rPr sz="1800" spc="-5" dirty="0">
                <a:latin typeface="Times New Roman"/>
                <a:cs typeface="Times New Roman"/>
              </a:rPr>
              <a:t>қ</a:t>
            </a:r>
            <a:r>
              <a:rPr sz="1800" spc="-5" dirty="0">
                <a:latin typeface="Constantia"/>
                <a:cs typeface="Constantia"/>
              </a:rPr>
              <a:t>талады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358769" y="1337589"/>
            <a:ext cx="242570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3600" i="1" spc="-7" baseline="13888" dirty="0">
                <a:latin typeface="Times New Roman"/>
                <a:cs typeface="Times New Roman"/>
              </a:rPr>
              <a:t>H</a:t>
            </a:r>
            <a:r>
              <a:rPr sz="1600" i="1" spc="-5" dirty="0">
                <a:latin typeface="Times New Roman"/>
                <a:cs typeface="Times New Roman"/>
              </a:rPr>
              <a:t>послед</a:t>
            </a:r>
            <a:r>
              <a:rPr sz="1600" i="1" spc="210" dirty="0">
                <a:latin typeface="Times New Roman"/>
                <a:cs typeface="Times New Roman"/>
              </a:rPr>
              <a:t> </a:t>
            </a:r>
            <a:r>
              <a:rPr sz="3600" i="1" baseline="13888" dirty="0">
                <a:latin typeface="Times New Roman"/>
                <a:cs typeface="Times New Roman"/>
              </a:rPr>
              <a:t>=</a:t>
            </a:r>
            <a:r>
              <a:rPr sz="3600" i="1" spc="-22" baseline="13888" dirty="0">
                <a:latin typeface="Times New Roman"/>
                <a:cs typeface="Times New Roman"/>
              </a:rPr>
              <a:t> Н</a:t>
            </a:r>
            <a:r>
              <a:rPr sz="1600" i="1" spc="-15" dirty="0">
                <a:latin typeface="Times New Roman"/>
                <a:cs typeface="Times New Roman"/>
              </a:rPr>
              <a:t>пред</a:t>
            </a:r>
            <a:r>
              <a:rPr sz="1600" i="1" spc="195" dirty="0">
                <a:latin typeface="Times New Roman"/>
                <a:cs typeface="Times New Roman"/>
              </a:rPr>
              <a:t> </a:t>
            </a:r>
            <a:r>
              <a:rPr sz="3600" i="1" baseline="13888" dirty="0">
                <a:latin typeface="Times New Roman"/>
                <a:cs typeface="Times New Roman"/>
              </a:rPr>
              <a:t>+</a:t>
            </a:r>
            <a:r>
              <a:rPr sz="3600" i="1" spc="-7" baseline="13888" dirty="0">
                <a:latin typeface="Times New Roman"/>
                <a:cs typeface="Times New Roman"/>
              </a:rPr>
              <a:t> </a:t>
            </a:r>
            <a:r>
              <a:rPr sz="3600" i="1" spc="-15" baseline="13888" dirty="0">
                <a:latin typeface="Times New Roman"/>
                <a:cs typeface="Times New Roman"/>
              </a:rPr>
              <a:t>i</a:t>
            </a:r>
            <a:r>
              <a:rPr sz="3750" spc="-15" baseline="13333" dirty="0">
                <a:latin typeface="Symbol"/>
                <a:cs typeface="Symbol"/>
              </a:rPr>
              <a:t></a:t>
            </a:r>
            <a:r>
              <a:rPr sz="3600" i="1" spc="-15" baseline="13888" dirty="0">
                <a:latin typeface="Times New Roman"/>
                <a:cs typeface="Times New Roman"/>
              </a:rPr>
              <a:t>l</a:t>
            </a:r>
            <a:endParaRPr sz="3600" baseline="13888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9737" y="1645157"/>
            <a:ext cx="517525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мұндағы:</a:t>
            </a:r>
            <a:endParaRPr sz="2000" dirty="0">
              <a:latin typeface="Times New Roman"/>
              <a:cs typeface="Times New Roman"/>
            </a:endParaRPr>
          </a:p>
          <a:p>
            <a:pPr marL="939800">
              <a:lnSpc>
                <a:spcPct val="100000"/>
              </a:lnSpc>
            </a:pPr>
            <a:r>
              <a:rPr sz="2000" spc="5" dirty="0">
                <a:latin typeface="Times New Roman"/>
                <a:cs typeface="Times New Roman"/>
              </a:rPr>
              <a:t>Н</a:t>
            </a:r>
            <a:r>
              <a:rPr sz="1950" spc="7" baseline="-25641" dirty="0">
                <a:latin typeface="Times New Roman"/>
                <a:cs typeface="Times New Roman"/>
              </a:rPr>
              <a:t>пред</a:t>
            </a:r>
            <a:r>
              <a:rPr sz="2000" spc="5" dirty="0">
                <a:latin typeface="Times New Roman"/>
                <a:cs typeface="Times New Roman"/>
              </a:rPr>
              <a:t>-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алдындағы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белгі,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</a:p>
          <a:p>
            <a:pPr marL="9779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i-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түзу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 err="1">
                <a:latin typeface="Times New Roman"/>
                <a:cs typeface="Times New Roman"/>
              </a:rPr>
              <a:t>сызығының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lang="kk-KZ" sz="2000" dirty="0">
                <a:latin typeface="Times New Roman"/>
                <a:cs typeface="Times New Roman"/>
              </a:rPr>
              <a:t>ө</a:t>
            </a:r>
            <a:r>
              <a:rPr sz="2000" dirty="0" err="1">
                <a:latin typeface="Times New Roman"/>
                <a:cs typeface="Times New Roman"/>
              </a:rPr>
              <a:t>лбеуі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%</a:t>
            </a:r>
            <a:r>
              <a:rPr sz="1950" spc="7" baseline="-25641" dirty="0">
                <a:latin typeface="Times New Roman"/>
                <a:cs typeface="Times New Roman"/>
              </a:rPr>
              <a:t>о</a:t>
            </a:r>
            <a:endParaRPr sz="1950" baseline="-25641" dirty="0">
              <a:latin typeface="Times New Roman"/>
              <a:cs typeface="Times New Roman"/>
            </a:endParaRPr>
          </a:p>
          <a:p>
            <a:pPr marL="9779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нүктелер</a:t>
            </a:r>
            <a:r>
              <a:rPr sz="2000" dirty="0">
                <a:latin typeface="Times New Roman"/>
                <a:cs typeface="Times New Roman"/>
              </a:rPr>
              <a:t> арасындағы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қашықтық,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</a:t>
            </a: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204" y="3068954"/>
            <a:ext cx="6778117" cy="26705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90473" y="1075435"/>
            <a:ext cx="79089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8784" algn="just">
              <a:lnSpc>
                <a:spcPct val="100000"/>
              </a:lnSpc>
              <a:spcBef>
                <a:spcPts val="100"/>
              </a:spcBef>
            </a:pPr>
            <a:r>
              <a:rPr spc="-5" dirty="0" err="1"/>
              <a:t>Авток</a:t>
            </a:r>
            <a:r>
              <a:rPr lang="kk-KZ" spc="-5" dirty="0"/>
              <a:t>ө</a:t>
            </a:r>
            <a:r>
              <a:rPr spc="-5" dirty="0" err="1"/>
              <a:t>ліктің</a:t>
            </a:r>
            <a:r>
              <a:rPr dirty="0"/>
              <a:t> </a:t>
            </a:r>
            <a:r>
              <a:rPr spc="-5" dirty="0"/>
              <a:t>бірқалыпты</a:t>
            </a:r>
            <a:r>
              <a:rPr dirty="0"/>
              <a:t> қозғалысын</a:t>
            </a:r>
            <a:r>
              <a:rPr spc="5" dirty="0"/>
              <a:t> </a:t>
            </a:r>
            <a:r>
              <a:rPr dirty="0"/>
              <a:t>қамтамасыз</a:t>
            </a:r>
            <a:r>
              <a:rPr spc="5" dirty="0"/>
              <a:t> </a:t>
            </a:r>
            <a:r>
              <a:rPr spc="-25" dirty="0"/>
              <a:t>ету </a:t>
            </a:r>
            <a:r>
              <a:rPr spc="-20" dirty="0"/>
              <a:t> </a:t>
            </a:r>
            <a:r>
              <a:rPr dirty="0"/>
              <a:t>үшін әр </a:t>
            </a:r>
            <a:r>
              <a:rPr spc="-10" dirty="0" err="1"/>
              <a:t>түрлі</a:t>
            </a:r>
            <a:r>
              <a:rPr spc="-10" dirty="0"/>
              <a:t> </a:t>
            </a:r>
            <a:r>
              <a:rPr lang="ru-RU" spc="5" dirty="0" err="1"/>
              <a:t>көлбеуі</a:t>
            </a:r>
            <a:r>
              <a:rPr lang="ru-RU" spc="5" dirty="0"/>
              <a:t> </a:t>
            </a:r>
            <a:r>
              <a:rPr lang="ru-RU" dirty="0"/>
              <a:t>бар </a:t>
            </a:r>
            <a:r>
              <a:rPr lang="ru-RU" spc="-30" dirty="0" err="1"/>
              <a:t>жобалау</a:t>
            </a:r>
            <a:r>
              <a:rPr lang="ru-RU" spc="-30" dirty="0"/>
              <a:t> </a:t>
            </a:r>
            <a:r>
              <a:rPr lang="ru-RU" spc="-5" dirty="0" err="1"/>
              <a:t>сызығының</a:t>
            </a:r>
            <a:r>
              <a:rPr lang="ru-RU" spc="-5" dirty="0"/>
              <a:t> </a:t>
            </a:r>
            <a:r>
              <a:rPr lang="ru-RU" spc="-5" dirty="0" err="1"/>
              <a:t>сегменттері</a:t>
            </a:r>
            <a:r>
              <a:rPr lang="ru-RU" spc="-5" dirty="0"/>
              <a:t> </a:t>
            </a:r>
            <a:r>
              <a:rPr lang="ru-RU" dirty="0"/>
              <a:t> </a:t>
            </a:r>
            <a:r>
              <a:rPr lang="ru-RU" dirty="0" err="1"/>
              <a:t>тік</a:t>
            </a:r>
            <a:r>
              <a:rPr lang="ru-RU" dirty="0"/>
              <a:t> </a:t>
            </a:r>
            <a:r>
              <a:rPr lang="ru-RU" spc="-5" dirty="0" err="1"/>
              <a:t>қисық</a:t>
            </a:r>
            <a:r>
              <a:rPr lang="ru-RU" spc="-5" dirty="0"/>
              <a:t> </a:t>
            </a:r>
            <a:r>
              <a:rPr lang="ru-RU" spc="-5" dirty="0" err="1"/>
              <a:t>сызықтармен</a:t>
            </a:r>
            <a:r>
              <a:rPr lang="ru-RU" spc="-5" dirty="0"/>
              <a:t> </a:t>
            </a:r>
            <a:r>
              <a:rPr spc="-10" dirty="0" err="1"/>
              <a:t>біріктірілген</a:t>
            </a:r>
            <a:r>
              <a:rPr spc="-10" dirty="0"/>
              <a:t>. </a:t>
            </a:r>
            <a:r>
              <a:rPr dirty="0"/>
              <a:t>Тік </a:t>
            </a:r>
            <a:r>
              <a:rPr spc="-5" dirty="0"/>
              <a:t>қисық </a:t>
            </a:r>
            <a:r>
              <a:rPr dirty="0"/>
              <a:t>сызықтар - </a:t>
            </a:r>
            <a:r>
              <a:rPr spc="5" dirty="0"/>
              <a:t> </a:t>
            </a:r>
            <a:r>
              <a:rPr dirty="0"/>
              <a:t>еңіс</a:t>
            </a:r>
            <a:r>
              <a:rPr spc="-15" dirty="0"/>
              <a:t> </a:t>
            </a:r>
            <a:r>
              <a:rPr dirty="0" err="1"/>
              <a:t>және</a:t>
            </a:r>
            <a:r>
              <a:rPr spc="-10" dirty="0"/>
              <a:t> </a:t>
            </a:r>
            <a:r>
              <a:rPr spc="30" dirty="0"/>
              <a:t>д</a:t>
            </a:r>
            <a:r>
              <a:rPr lang="kk-KZ" spc="30" dirty="0"/>
              <a:t>ө</a:t>
            </a:r>
            <a:r>
              <a:rPr spc="30" dirty="0" err="1"/>
              <a:t>ңес</a:t>
            </a:r>
            <a:r>
              <a:rPr spc="30" dirty="0"/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9546" y="2852927"/>
            <a:ext cx="8208899" cy="208470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338452" y="4953761"/>
            <a:ext cx="19107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Еңіс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тік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қисық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1809" y="5019547"/>
            <a:ext cx="2143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30" dirty="0">
                <a:latin typeface="Times New Roman"/>
                <a:cs typeface="Times New Roman"/>
              </a:rPr>
              <a:t>Д</a:t>
            </a:r>
            <a:r>
              <a:rPr lang="kk-KZ" sz="2400" spc="30" dirty="0">
                <a:latin typeface="Times New Roman"/>
                <a:cs typeface="Times New Roman"/>
              </a:rPr>
              <a:t>ө</a:t>
            </a:r>
            <a:r>
              <a:rPr sz="2400" spc="30" dirty="0" err="1">
                <a:latin typeface="Times New Roman"/>
                <a:cs typeface="Times New Roman"/>
              </a:rPr>
              <a:t>ңес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тік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қисық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22680" y="857758"/>
            <a:ext cx="7186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5" dirty="0">
                <a:latin typeface="Times New Roman"/>
                <a:cs typeface="Times New Roman"/>
              </a:rPr>
              <a:t>Жер</a:t>
            </a:r>
            <a:r>
              <a:rPr sz="2800" b="1" spc="-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төсемесінің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көлденең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қимасын</a:t>
            </a:r>
            <a:r>
              <a:rPr sz="2800" b="1" spc="25" dirty="0">
                <a:latin typeface="Times New Roman"/>
                <a:cs typeface="Times New Roman"/>
              </a:rPr>
              <a:t> </a:t>
            </a:r>
            <a:r>
              <a:rPr sz="2800" b="1" spc="-30" dirty="0">
                <a:latin typeface="Times New Roman"/>
                <a:cs typeface="Times New Roman"/>
              </a:rPr>
              <a:t>жобалау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00" y="1651508"/>
            <a:ext cx="8486140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713105" algn="just">
              <a:lnSpc>
                <a:spcPct val="100000"/>
              </a:lnSpc>
              <a:spcBef>
                <a:spcPts val="100"/>
              </a:spcBef>
            </a:pPr>
            <a:r>
              <a:rPr sz="2400" spc="15" dirty="0">
                <a:latin typeface="Times New Roman"/>
                <a:cs typeface="Times New Roman"/>
              </a:rPr>
              <a:t>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лденең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қиманың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конструкцияларын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ұзыннан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бойлық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қиманы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қолдана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отырып,</a:t>
            </a:r>
            <a:r>
              <a:rPr sz="2400" spc="-5" dirty="0">
                <a:latin typeface="Times New Roman"/>
                <a:cs typeface="Times New Roman"/>
              </a:rPr>
              <a:t> топография,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топырақ,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геологиялық,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гидрологиялық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және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климаттық</a:t>
            </a:r>
            <a:r>
              <a:rPr sz="2400" spc="-5" dirty="0">
                <a:latin typeface="Times New Roman"/>
                <a:cs typeface="Times New Roman"/>
              </a:rPr>
              <a:t> жағдайларды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ескере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отырып,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 err="1">
                <a:latin typeface="Times New Roman"/>
                <a:cs typeface="Times New Roman"/>
              </a:rPr>
              <a:t>типтік</a:t>
            </a:r>
            <a:r>
              <a:rPr sz="2400" spc="15" dirty="0">
                <a:latin typeface="Times New Roman"/>
                <a:cs typeface="Times New Roman"/>
              </a:rPr>
              <a:t> 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лденең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қимасы тұрғызыалады.</a:t>
            </a:r>
            <a:endParaRPr sz="2400" dirty="0">
              <a:latin typeface="Times New Roman"/>
              <a:cs typeface="Times New Roman"/>
            </a:endParaRPr>
          </a:p>
          <a:p>
            <a:pPr marL="12700" marR="5080" indent="713105" algn="just">
              <a:lnSpc>
                <a:spcPct val="100000"/>
              </a:lnSpc>
              <a:spcBef>
                <a:spcPts val="5"/>
              </a:spcBef>
            </a:pPr>
            <a:r>
              <a:rPr sz="2400" spc="-5" dirty="0" err="1">
                <a:latin typeface="Times New Roman"/>
                <a:cs typeface="Times New Roman"/>
              </a:rPr>
              <a:t>Тұрғызылған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лденең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қиманың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болжамды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саны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оны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ұзыннан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бойлық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қиманың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болжанған</a:t>
            </a:r>
            <a:r>
              <a:rPr sz="2400" dirty="0">
                <a:latin typeface="Times New Roman"/>
                <a:cs typeface="Times New Roman"/>
              </a:rPr>
              <a:t> ұзындығымен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толық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сипатталуы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керек.</a:t>
            </a:r>
            <a:endParaRPr sz="2400" dirty="0">
              <a:latin typeface="Times New Roman"/>
              <a:cs typeface="Times New Roman"/>
            </a:endParaRPr>
          </a:p>
          <a:p>
            <a:pPr marL="12700" marR="6985" indent="713105" algn="just">
              <a:lnSpc>
                <a:spcPct val="100000"/>
              </a:lnSpc>
              <a:tabLst>
                <a:tab pos="1902460" algn="l"/>
                <a:tab pos="3984625" algn="l"/>
                <a:tab pos="6725284" algn="l"/>
              </a:tabLst>
            </a:pPr>
            <a:r>
              <a:rPr sz="2400" spc="-5" dirty="0">
                <a:latin typeface="Times New Roman"/>
                <a:cs typeface="Times New Roman"/>
              </a:rPr>
              <a:t>Әдетте,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4-6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лденең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қима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тұрғызылып,</a:t>
            </a:r>
            <a:r>
              <a:rPr sz="2400" dirty="0">
                <a:latin typeface="Times New Roman"/>
                <a:cs typeface="Times New Roman"/>
              </a:rPr>
              <a:t> оны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ұзыннан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бойлық	қи</a:t>
            </a:r>
            <a:r>
              <a:rPr sz="2400" spc="-10" dirty="0">
                <a:latin typeface="Times New Roman"/>
                <a:cs typeface="Times New Roman"/>
              </a:rPr>
              <a:t>ма</a:t>
            </a:r>
            <a:r>
              <a:rPr sz="2400" spc="-5" dirty="0">
                <a:latin typeface="Times New Roman"/>
                <a:cs typeface="Times New Roman"/>
              </a:rPr>
              <a:t>ны</a:t>
            </a:r>
            <a:r>
              <a:rPr sz="2400" dirty="0">
                <a:latin typeface="Times New Roman"/>
                <a:cs typeface="Times New Roman"/>
              </a:rPr>
              <a:t>ң	сип</a:t>
            </a:r>
            <a:r>
              <a:rPr sz="2400" spc="-5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1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ам</a:t>
            </a:r>
            <a:r>
              <a:rPr sz="2400" spc="15" dirty="0">
                <a:latin typeface="Times New Roman"/>
                <a:cs typeface="Times New Roman"/>
              </a:rPr>
              <a:t>а</a:t>
            </a:r>
            <a:r>
              <a:rPr sz="2400" spc="-10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ық	</a:t>
            </a:r>
            <a:r>
              <a:rPr sz="2400" spc="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ү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телері</a:t>
            </a:r>
            <a:r>
              <a:rPr sz="2400" spc="5" dirty="0">
                <a:latin typeface="Times New Roman"/>
                <a:cs typeface="Times New Roman"/>
              </a:rPr>
              <a:t>м</a:t>
            </a:r>
            <a:r>
              <a:rPr sz="2400" spc="-1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н  </a:t>
            </a:r>
            <a:r>
              <a:rPr sz="2400" spc="-5" dirty="0">
                <a:latin typeface="Times New Roman"/>
                <a:cs typeface="Times New Roman"/>
              </a:rPr>
              <a:t>байланыстырылады,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лденең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қиманың</a:t>
            </a:r>
            <a:r>
              <a:rPr sz="2400" dirty="0">
                <a:latin typeface="Times New Roman"/>
                <a:cs typeface="Times New Roman"/>
              </a:rPr>
              <a:t> қабылданған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түрі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бойлық </a:t>
            </a:r>
            <a:r>
              <a:rPr sz="2400" spc="-5" dirty="0">
                <a:latin typeface="Times New Roman"/>
                <a:cs typeface="Times New Roman"/>
              </a:rPr>
              <a:t>қимаға тиісті </a:t>
            </a:r>
            <a:r>
              <a:rPr sz="2400" spc="-10" dirty="0" err="1">
                <a:latin typeface="Times New Roman"/>
                <a:cs typeface="Times New Roman"/>
              </a:rPr>
              <a:t>екендігі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к</a:t>
            </a:r>
            <a:r>
              <a:rPr lang="kk-KZ" sz="2400" spc="10" dirty="0">
                <a:latin typeface="Times New Roman"/>
                <a:cs typeface="Times New Roman"/>
              </a:rPr>
              <a:t>ө</a:t>
            </a:r>
            <a:r>
              <a:rPr sz="2400" spc="10" dirty="0" err="1">
                <a:latin typeface="Times New Roman"/>
                <a:cs typeface="Times New Roman"/>
              </a:rPr>
              <a:t>рінеді</a:t>
            </a:r>
            <a:r>
              <a:rPr sz="2400" spc="10" dirty="0">
                <a:latin typeface="Times New Roman"/>
                <a:cs typeface="Times New Roman"/>
              </a:rPr>
              <a:t>. </a:t>
            </a:r>
            <a:r>
              <a:rPr sz="2400" spc="15" dirty="0">
                <a:latin typeface="Times New Roman"/>
                <a:cs typeface="Times New Roman"/>
              </a:rPr>
              <a:t>К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лденең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қиманы </a:t>
            </a:r>
            <a:r>
              <a:rPr sz="2400" dirty="0">
                <a:latin typeface="Times New Roman"/>
                <a:cs typeface="Times New Roman"/>
              </a:rPr>
              <a:t>1: 200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масштаб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>
                <a:latin typeface="Times New Roman"/>
                <a:cs typeface="Times New Roman"/>
              </a:rPr>
              <a:t>бойынша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>
                <a:latin typeface="Times New Roman"/>
                <a:cs typeface="Times New Roman"/>
              </a:rPr>
              <a:t>графикалық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қағаз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бетіне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сызылады.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3532" y="908685"/>
            <a:ext cx="8676513" cy="30749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30200" y="1005078"/>
            <a:ext cx="8485505" cy="43729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latin typeface="Times New Roman"/>
                <a:cs typeface="Times New Roman"/>
              </a:rPr>
              <a:t>Жол</a:t>
            </a:r>
            <a:r>
              <a:rPr sz="2400" b="1" dirty="0">
                <a:latin typeface="Times New Roman"/>
                <a:cs typeface="Times New Roman"/>
              </a:rPr>
              <a:t> төсемесін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(дорожная одежда)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жобалау</a:t>
            </a:r>
            <a:endParaRPr sz="2400" dirty="0">
              <a:latin typeface="Times New Roman"/>
              <a:cs typeface="Times New Roman"/>
            </a:endParaRPr>
          </a:p>
          <a:p>
            <a:pPr marL="12700" marR="6350" indent="365760">
              <a:lnSpc>
                <a:spcPct val="100000"/>
              </a:lnSpc>
              <a:spcBef>
                <a:spcPts val="2210"/>
              </a:spcBef>
            </a:pPr>
            <a:r>
              <a:rPr sz="2400" spc="-10" dirty="0">
                <a:latin typeface="Times New Roman"/>
                <a:cs typeface="Times New Roman"/>
              </a:rPr>
              <a:t>Капиталды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типтегі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35" dirty="0" err="1">
                <a:latin typeface="Times New Roman"/>
                <a:cs typeface="Times New Roman"/>
              </a:rPr>
              <a:t>жол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т</a:t>
            </a:r>
            <a:r>
              <a:rPr lang="kk-KZ" sz="2400" spc="10" dirty="0">
                <a:latin typeface="Times New Roman"/>
                <a:cs typeface="Times New Roman"/>
              </a:rPr>
              <a:t>ө</a:t>
            </a:r>
            <a:r>
              <a:rPr sz="2400" spc="10" dirty="0" err="1">
                <a:latin typeface="Times New Roman"/>
                <a:cs typeface="Times New Roman"/>
              </a:rPr>
              <a:t>семелері</a:t>
            </a:r>
            <a:r>
              <a:rPr sz="2400" spc="10" dirty="0">
                <a:latin typeface="Times New Roman"/>
                <a:cs typeface="Times New Roman"/>
              </a:rPr>
              <a:t>,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жобалық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жүктеме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тобына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қарамастан,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үш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lang="kk-KZ" sz="2400" spc="25" dirty="0">
                <a:latin typeface="Times New Roman"/>
                <a:cs typeface="Times New Roman"/>
              </a:rPr>
              <a:t>ө</a:t>
            </a:r>
            <a:r>
              <a:rPr sz="2400" spc="25" dirty="0" err="1">
                <a:latin typeface="Times New Roman"/>
                <a:cs typeface="Times New Roman"/>
              </a:rPr>
              <a:t>лшем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бойынша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беріктік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есептелінеді:</a:t>
            </a:r>
          </a:p>
          <a:p>
            <a:pPr marL="683260" indent="-305435">
              <a:lnSpc>
                <a:spcPct val="100000"/>
              </a:lnSpc>
              <a:buAutoNum type="arabicPeriod"/>
              <a:tabLst>
                <a:tab pos="683895" algn="l"/>
              </a:tabLst>
            </a:pPr>
            <a:r>
              <a:rPr sz="2400" dirty="0">
                <a:latin typeface="Times New Roman"/>
                <a:cs typeface="Times New Roman"/>
              </a:rPr>
              <a:t>бүкіл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құрылымның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серпімді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 err="1">
                <a:latin typeface="Times New Roman"/>
                <a:cs typeface="Times New Roman"/>
              </a:rPr>
              <a:t>деформациясына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т</a:t>
            </a:r>
            <a:r>
              <a:rPr lang="kk-KZ" sz="2400" spc="10" dirty="0">
                <a:latin typeface="Times New Roman"/>
                <a:cs typeface="Times New Roman"/>
              </a:rPr>
              <a:t>ө</a:t>
            </a:r>
            <a:r>
              <a:rPr sz="2400" spc="10" dirty="0" err="1">
                <a:latin typeface="Times New Roman"/>
                <a:cs typeface="Times New Roman"/>
              </a:rPr>
              <a:t>зімділік</a:t>
            </a:r>
            <a:r>
              <a:rPr sz="2400" spc="10" dirty="0">
                <a:latin typeface="Times New Roman"/>
                <a:cs typeface="Times New Roman"/>
              </a:rPr>
              <a:t>;</a:t>
            </a:r>
            <a:endParaRPr sz="2400" dirty="0">
              <a:latin typeface="Times New Roman"/>
              <a:cs typeface="Times New Roman"/>
            </a:endParaRPr>
          </a:p>
          <a:p>
            <a:pPr marL="12700" marR="5080" indent="365760">
              <a:lnSpc>
                <a:spcPct val="100000"/>
              </a:lnSpc>
              <a:buAutoNum type="arabicPeriod"/>
              <a:tabLst>
                <a:tab pos="730885" algn="l"/>
              </a:tabLst>
            </a:pPr>
            <a:r>
              <a:rPr sz="2400" spc="-10" dirty="0">
                <a:latin typeface="Times New Roman"/>
                <a:cs typeface="Times New Roman"/>
              </a:rPr>
              <a:t>топырақ</a:t>
            </a:r>
            <a:r>
              <a:rPr sz="2400" spc="3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пен</a:t>
            </a:r>
            <a:r>
              <a:rPr sz="2400" spc="375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бос</a:t>
            </a:r>
            <a:r>
              <a:rPr sz="2400" spc="3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жұптасқан</a:t>
            </a:r>
            <a:r>
              <a:rPr sz="2400" spc="3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материалдар</a:t>
            </a:r>
            <a:r>
              <a:rPr sz="2400" spc="3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қабаттарындағы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ығысуға </a:t>
            </a:r>
            <a:r>
              <a:rPr sz="2400" spc="-5" dirty="0">
                <a:latin typeface="Times New Roman"/>
                <a:cs typeface="Times New Roman"/>
              </a:rPr>
              <a:t>(материалдың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орнынан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жылжымауына)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т</a:t>
            </a:r>
            <a:r>
              <a:rPr lang="kk-KZ" sz="2400" spc="10" dirty="0">
                <a:latin typeface="Times New Roman"/>
                <a:cs typeface="Times New Roman"/>
              </a:rPr>
              <a:t>ө</a:t>
            </a:r>
            <a:r>
              <a:rPr sz="2400" spc="10" dirty="0" err="1">
                <a:latin typeface="Times New Roman"/>
                <a:cs typeface="Times New Roman"/>
              </a:rPr>
              <a:t>зімділік</a:t>
            </a:r>
            <a:r>
              <a:rPr sz="2400" spc="10" dirty="0">
                <a:latin typeface="Times New Roman"/>
                <a:cs typeface="Times New Roman"/>
              </a:rPr>
              <a:t>;</a:t>
            </a:r>
            <a:endParaRPr sz="2400" dirty="0">
              <a:latin typeface="Times New Roman"/>
              <a:cs typeface="Times New Roman"/>
            </a:endParaRPr>
          </a:p>
          <a:p>
            <a:pPr marL="683260" indent="-3054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683895" algn="l"/>
              </a:tabLst>
            </a:pPr>
            <a:r>
              <a:rPr sz="2400" spc="-10" dirty="0">
                <a:latin typeface="Times New Roman"/>
                <a:cs typeface="Times New Roman"/>
              </a:rPr>
              <a:t>монолитті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қабаттарды</a:t>
            </a:r>
            <a:r>
              <a:rPr sz="2400" dirty="0">
                <a:latin typeface="Times New Roman"/>
                <a:cs typeface="Times New Roman"/>
              </a:rPr>
              <a:t> бүгу</a:t>
            </a:r>
            <a:r>
              <a:rPr sz="2400" spc="-5" dirty="0">
                <a:latin typeface="Times New Roman"/>
                <a:cs typeface="Times New Roman"/>
              </a:rPr>
              <a:t> кезіндегі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созылу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күші.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5080" indent="365760" algn="just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Есептеу </a:t>
            </a:r>
            <a:r>
              <a:rPr sz="2400" spc="-5" dirty="0">
                <a:latin typeface="Times New Roman"/>
                <a:cs typeface="Times New Roman"/>
              </a:rPr>
              <a:t>сенімділіктің </a:t>
            </a:r>
            <a:r>
              <a:rPr sz="2400" spc="-10" dirty="0">
                <a:latin typeface="Times New Roman"/>
                <a:cs typeface="Times New Roman"/>
              </a:rPr>
              <a:t>берілген </a:t>
            </a:r>
            <a:r>
              <a:rPr sz="2400" spc="-5" dirty="0">
                <a:latin typeface="Times New Roman"/>
                <a:cs typeface="Times New Roman"/>
              </a:rPr>
              <a:t>деңгейін ескере </a:t>
            </a:r>
            <a:r>
              <a:rPr sz="2400" spc="-10" dirty="0">
                <a:latin typeface="Times New Roman"/>
                <a:cs typeface="Times New Roman"/>
              </a:rPr>
              <a:t>отырып, </a:t>
            </a:r>
            <a:r>
              <a:rPr sz="2400" dirty="0">
                <a:latin typeface="Times New Roman"/>
                <a:cs typeface="Times New Roman"/>
              </a:rPr>
              <a:t>бір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жақты </a:t>
            </a:r>
            <a:r>
              <a:rPr sz="2400" dirty="0">
                <a:latin typeface="Times New Roman"/>
                <a:cs typeface="Times New Roman"/>
              </a:rPr>
              <a:t>сенімділік мүмкіндігімен </a:t>
            </a:r>
            <a:r>
              <a:rPr sz="2400" spc="-10" dirty="0">
                <a:latin typeface="Times New Roman"/>
                <a:cs typeface="Times New Roman"/>
              </a:rPr>
              <a:t>жүзеге </a:t>
            </a:r>
            <a:r>
              <a:rPr sz="2400" dirty="0">
                <a:latin typeface="Times New Roman"/>
                <a:cs typeface="Times New Roman"/>
              </a:rPr>
              <a:t>асырылады. Сенімділік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деңгейі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жобалау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сатысында</a:t>
            </a:r>
            <a:r>
              <a:rPr sz="2400" spc="-5" dirty="0">
                <a:latin typeface="Times New Roman"/>
                <a:cs typeface="Times New Roman"/>
              </a:rPr>
              <a:t> белгіленуі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керек.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749" y="0"/>
              <a:ext cx="9145638" cy="6857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62406" y="1003249"/>
            <a:ext cx="798258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8784" algn="just">
              <a:lnSpc>
                <a:spcPct val="100000"/>
              </a:lnSpc>
              <a:spcBef>
                <a:spcPts val="100"/>
              </a:spcBef>
            </a:pPr>
            <a:r>
              <a:rPr sz="2400" spc="-55" dirty="0" err="1">
                <a:latin typeface="Times New Roman"/>
                <a:cs typeface="Times New Roman"/>
              </a:rPr>
              <a:t>Жол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семінің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конструкциясы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серпімді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иілу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критерийі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бойынша сенімділік </a:t>
            </a:r>
            <a:r>
              <a:rPr sz="2400" spc="-5" dirty="0">
                <a:latin typeface="Times New Roman"/>
                <a:cs typeface="Times New Roman"/>
              </a:rPr>
              <a:t>пен </a:t>
            </a:r>
            <a:r>
              <a:rPr sz="2400" spc="-10" dirty="0">
                <a:latin typeface="Times New Roman"/>
                <a:cs typeface="Times New Roman"/>
              </a:rPr>
              <a:t>беріктік </a:t>
            </a:r>
            <a:r>
              <a:rPr sz="2400" dirty="0">
                <a:latin typeface="Times New Roman"/>
                <a:cs typeface="Times New Roman"/>
              </a:rPr>
              <a:t>талаптарына </a:t>
            </a:r>
            <a:r>
              <a:rPr sz="2400" spc="-5" dirty="0">
                <a:latin typeface="Times New Roman"/>
                <a:cs typeface="Times New Roman"/>
              </a:rPr>
              <a:t>сәйкес </a:t>
            </a:r>
            <a:r>
              <a:rPr sz="2400" spc="-15" dirty="0">
                <a:latin typeface="Times New Roman"/>
                <a:cs typeface="Times New Roman"/>
              </a:rPr>
              <a:t>келеді, </a:t>
            </a:r>
            <a:r>
              <a:rPr sz="2400" spc="-10" dirty="0">
                <a:latin typeface="Times New Roman"/>
                <a:cs typeface="Times New Roman"/>
              </a:rPr>
              <a:t> егер: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96214" y="2731223"/>
            <a:ext cx="438784" cy="0"/>
          </a:xfrm>
          <a:custGeom>
            <a:avLst/>
            <a:gdLst/>
            <a:ahLst/>
            <a:cxnLst/>
            <a:rect l="l" t="t" r="r" b="b"/>
            <a:pathLst>
              <a:path w="438785">
                <a:moveTo>
                  <a:pt x="0" y="0"/>
                </a:moveTo>
                <a:lnTo>
                  <a:pt x="438353" y="0"/>
                </a:lnTo>
              </a:path>
            </a:pathLst>
          </a:custGeom>
          <a:ln w="161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10602" y="2730682"/>
            <a:ext cx="193040" cy="492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050" i="1" spc="-550" dirty="0">
                <a:latin typeface="Times New Roman"/>
                <a:cs typeface="Times New Roman"/>
              </a:rPr>
              <a:t>Е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3504" y="2426905"/>
            <a:ext cx="208279" cy="492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050" i="1" spc="-600" dirty="0">
                <a:latin typeface="Times New Roman"/>
                <a:cs typeface="Times New Roman"/>
              </a:rPr>
              <a:t>K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81658" y="2989875"/>
            <a:ext cx="220979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i="1" spc="-305" dirty="0">
                <a:latin typeface="Times New Roman"/>
                <a:cs typeface="Times New Roman"/>
              </a:rPr>
              <a:t>тр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14516" y="2686109"/>
            <a:ext cx="185420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i="1" spc="-254" dirty="0">
                <a:latin typeface="Times New Roman"/>
                <a:cs typeface="Times New Roman"/>
              </a:rPr>
              <a:t>пр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240009" y="2134269"/>
            <a:ext cx="639445" cy="492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575" spc="-742" baseline="-41894" dirty="0">
                <a:latin typeface="Symbol"/>
                <a:cs typeface="Symbol"/>
              </a:rPr>
              <a:t></a:t>
            </a:r>
            <a:r>
              <a:rPr sz="4575" spc="540" baseline="-41894" dirty="0"/>
              <a:t> </a:t>
            </a:r>
            <a:r>
              <a:rPr sz="3050" i="1" spc="-370" dirty="0">
                <a:latin typeface="Times New Roman"/>
                <a:cs typeface="Times New Roman"/>
              </a:rPr>
              <a:t>Е</a:t>
            </a:r>
            <a:r>
              <a:rPr sz="2625" i="1" spc="-375" baseline="-23809" dirty="0">
                <a:latin typeface="Times New Roman"/>
                <a:cs typeface="Times New Roman"/>
              </a:rPr>
              <a:t>р</a:t>
            </a:r>
            <a:endParaRPr sz="2625" baseline="-23809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8448" y="3834510"/>
            <a:ext cx="62788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 marR="5080" indent="-13271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30" dirty="0">
                <a:latin typeface="Times New Roman"/>
                <a:cs typeface="Times New Roman"/>
              </a:rPr>
              <a:t>т</a:t>
            </a:r>
            <a:r>
              <a:rPr lang="kk-KZ" sz="2400" spc="30" dirty="0">
                <a:latin typeface="Times New Roman"/>
                <a:cs typeface="Times New Roman"/>
              </a:rPr>
              <a:t>ө</a:t>
            </a:r>
            <a:r>
              <a:rPr sz="2400" spc="30" dirty="0" err="1">
                <a:latin typeface="Times New Roman"/>
                <a:cs typeface="Times New Roman"/>
              </a:rPr>
              <a:t>сем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құрылымының икемділігінің </a:t>
            </a:r>
            <a:r>
              <a:rPr sz="2400" dirty="0">
                <a:latin typeface="Times New Roman"/>
                <a:cs typeface="Times New Roman"/>
              </a:rPr>
              <a:t>есептелген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модулі,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МПа;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68448" y="4932045"/>
            <a:ext cx="5694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10" dirty="0">
                <a:latin typeface="Times New Roman"/>
                <a:cs typeface="Times New Roman"/>
              </a:rPr>
              <a:t> жобалық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жүктеме</a:t>
            </a:r>
            <a:r>
              <a:rPr sz="2400" spc="-5" dirty="0">
                <a:latin typeface="Times New Roman"/>
                <a:cs typeface="Times New Roman"/>
              </a:rPr>
              <a:t> қарқындылығын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ескере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4920" y="5297830"/>
            <a:ext cx="63734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отырып,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талап етілетін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серпімділік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модулі, </a:t>
            </a:r>
            <a:r>
              <a:rPr sz="2400" spc="-5" dirty="0">
                <a:latin typeface="Times New Roman"/>
                <a:cs typeface="Times New Roman"/>
              </a:rPr>
              <a:t>МПа.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1377" y="3406581"/>
            <a:ext cx="1290955" cy="19323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90"/>
              </a:spcBef>
            </a:pPr>
            <a:r>
              <a:rPr sz="2400" spc="-5" dirty="0">
                <a:latin typeface="Times New Roman"/>
                <a:cs typeface="Times New Roman"/>
              </a:rPr>
              <a:t>мұндағы:</a:t>
            </a:r>
            <a:endParaRPr sz="2400">
              <a:latin typeface="Times New Roman"/>
              <a:cs typeface="Times New Roman"/>
            </a:endParaRPr>
          </a:p>
          <a:p>
            <a:pPr marR="269875" algn="r">
              <a:lnSpc>
                <a:spcPct val="100000"/>
              </a:lnSpc>
              <a:spcBef>
                <a:spcPts val="690"/>
              </a:spcBef>
            </a:pPr>
            <a:r>
              <a:rPr sz="3300" i="1" spc="280" dirty="0">
                <a:latin typeface="Times New Roman"/>
                <a:cs typeface="Times New Roman"/>
              </a:rPr>
              <a:t>Е</a:t>
            </a:r>
            <a:r>
              <a:rPr sz="3675" i="1" spc="419" baseline="-19274" dirty="0">
                <a:latin typeface="Times New Roman"/>
                <a:cs typeface="Times New Roman"/>
              </a:rPr>
              <a:t>р</a:t>
            </a:r>
            <a:endParaRPr sz="3675" baseline="-19274">
              <a:latin typeface="Times New Roman"/>
              <a:cs typeface="Times New Roman"/>
            </a:endParaRPr>
          </a:p>
          <a:p>
            <a:pPr marR="323850" algn="r">
              <a:lnSpc>
                <a:spcPct val="100000"/>
              </a:lnSpc>
              <a:spcBef>
                <a:spcPts val="3569"/>
              </a:spcBef>
            </a:pPr>
            <a:r>
              <a:rPr sz="4275" i="1" spc="382" baseline="13645" dirty="0">
                <a:latin typeface="Times New Roman"/>
                <a:cs typeface="Times New Roman"/>
              </a:rPr>
              <a:t>Е</a:t>
            </a:r>
            <a:r>
              <a:rPr sz="2150" i="1" spc="254" dirty="0">
                <a:latin typeface="Times New Roman"/>
                <a:cs typeface="Times New Roman"/>
              </a:rPr>
              <a:t>тр</a:t>
            </a:r>
            <a:endParaRPr sz="2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02437" y="1003249"/>
            <a:ext cx="81248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8784" algn="just">
              <a:lnSpc>
                <a:spcPct val="100000"/>
              </a:lnSpc>
              <a:spcBef>
                <a:spcPts val="100"/>
              </a:spcBef>
            </a:pPr>
            <a:r>
              <a:rPr sz="2400" spc="-55" dirty="0" err="1">
                <a:latin typeface="Times New Roman"/>
                <a:cs typeface="Times New Roman"/>
              </a:rPr>
              <a:t>Жол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семінің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конструкциясы,</a:t>
            </a:r>
            <a:r>
              <a:rPr sz="2400" spc="-10" dirty="0">
                <a:latin typeface="Times New Roman"/>
                <a:cs typeface="Times New Roman"/>
              </a:rPr>
              <a:t> егер</a:t>
            </a:r>
            <a:r>
              <a:rPr sz="2400" spc="-5" dirty="0">
                <a:latin typeface="Times New Roman"/>
                <a:cs typeface="Times New Roman"/>
              </a:rPr>
              <a:t> болса,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 err="1">
                <a:latin typeface="Times New Roman"/>
                <a:cs typeface="Times New Roman"/>
              </a:rPr>
              <a:t>жылжу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лшеміне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сәйкес </a:t>
            </a:r>
            <a:r>
              <a:rPr sz="2400" dirty="0">
                <a:latin typeface="Times New Roman"/>
                <a:cs typeface="Times New Roman"/>
              </a:rPr>
              <a:t>сенімділік </a:t>
            </a:r>
            <a:r>
              <a:rPr sz="2400" spc="-5" dirty="0">
                <a:latin typeface="Times New Roman"/>
                <a:cs typeface="Times New Roman"/>
              </a:rPr>
              <a:t>пен </a:t>
            </a:r>
            <a:r>
              <a:rPr sz="2400" spc="-15" dirty="0">
                <a:latin typeface="Times New Roman"/>
                <a:cs typeface="Times New Roman"/>
              </a:rPr>
              <a:t>беріктік </a:t>
            </a:r>
            <a:r>
              <a:rPr sz="2400" spc="-5" dirty="0">
                <a:latin typeface="Times New Roman"/>
                <a:cs typeface="Times New Roman"/>
              </a:rPr>
              <a:t>талаптарына </a:t>
            </a:r>
            <a:r>
              <a:rPr sz="2400" dirty="0">
                <a:latin typeface="Times New Roman"/>
                <a:cs typeface="Times New Roman"/>
              </a:rPr>
              <a:t>сәйкес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келеді,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егер </a:t>
            </a:r>
            <a:r>
              <a:rPr sz="2400" dirty="0">
                <a:latin typeface="Times New Roman"/>
                <a:cs typeface="Times New Roman"/>
              </a:rPr>
              <a:t>келесі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шарт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орындалған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жағдайда: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02598" y="2765955"/>
            <a:ext cx="309245" cy="538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350" i="1" spc="-5" dirty="0">
                <a:latin typeface="Times New Roman"/>
                <a:cs typeface="Times New Roman"/>
              </a:rPr>
              <a:t>K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66014" y="3026416"/>
            <a:ext cx="388620" cy="538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350" i="1" spc="15" dirty="0">
                <a:latin typeface="Times New Roman"/>
                <a:cs typeface="Times New Roman"/>
              </a:rPr>
              <a:t>Т</a:t>
            </a:r>
            <a:r>
              <a:rPr sz="1950" i="1" dirty="0">
                <a:latin typeface="Times New Roman"/>
                <a:cs typeface="Times New Roman"/>
              </a:rPr>
              <a:t>р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4466" y="3050901"/>
            <a:ext cx="273685" cy="325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i="1" spc="-5" dirty="0">
                <a:latin typeface="Times New Roman"/>
                <a:cs typeface="Times New Roman"/>
              </a:rPr>
              <a:t>пр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78342" y="2534439"/>
            <a:ext cx="1029335" cy="538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5025" spc="-7" baseline="-29850" dirty="0">
                <a:latin typeface="Symbol"/>
                <a:cs typeface="Symbol"/>
              </a:rPr>
              <a:t></a:t>
            </a:r>
            <a:r>
              <a:rPr sz="5025" spc="-104" baseline="-29850" dirty="0">
                <a:latin typeface="Times New Roman"/>
                <a:cs typeface="Times New Roman"/>
              </a:rPr>
              <a:t> </a:t>
            </a:r>
            <a:r>
              <a:rPr sz="33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19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доп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88491" y="5347817"/>
            <a:ext cx="70294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5080" indent="-18478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ағымдағы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жүктемеден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топырақтағы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белсенді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ығысу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кернеуі,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7037" y="3739411"/>
            <a:ext cx="7727315" cy="129794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40"/>
              </a:spcBef>
            </a:pPr>
            <a:r>
              <a:rPr sz="2400" spc="-5" dirty="0">
                <a:latin typeface="Times New Roman"/>
                <a:cs typeface="Times New Roman"/>
              </a:rPr>
              <a:t>Мұндағы</a:t>
            </a:r>
            <a:endParaRPr sz="2400">
              <a:latin typeface="Times New Roman"/>
              <a:cs typeface="Times New Roman"/>
            </a:endParaRPr>
          </a:p>
          <a:p>
            <a:pPr marL="283210">
              <a:lnSpc>
                <a:spcPct val="100000"/>
              </a:lnSpc>
              <a:spcBef>
                <a:spcPts val="1730"/>
              </a:spcBef>
            </a:pPr>
            <a:r>
              <a:rPr sz="5325" i="1" spc="142" baseline="4694" dirty="0">
                <a:latin typeface="Times New Roman"/>
                <a:cs typeface="Times New Roman"/>
              </a:rPr>
              <a:t>Т</a:t>
            </a:r>
            <a:r>
              <a:rPr sz="3900" i="1" spc="60" baseline="6410" dirty="0">
                <a:latin typeface="Times New Roman"/>
                <a:cs typeface="Times New Roman"/>
              </a:rPr>
              <a:t>доп</a:t>
            </a:r>
            <a:r>
              <a:rPr sz="3900" i="1" spc="-457" baseline="64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опырақ</a:t>
            </a:r>
            <a:r>
              <a:rPr sz="2400" spc="1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ағы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рұқ</a:t>
            </a:r>
            <a:r>
              <a:rPr sz="2400" spc="20" dirty="0">
                <a:latin typeface="Times New Roman"/>
                <a:cs typeface="Times New Roman"/>
              </a:rPr>
              <a:t>с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 етіл</a:t>
            </a:r>
            <a:r>
              <a:rPr sz="2400" spc="-3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ен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ығ</a:t>
            </a:r>
            <a:r>
              <a:rPr sz="2400" spc="-10" dirty="0">
                <a:latin typeface="Times New Roman"/>
                <a:cs typeface="Times New Roman"/>
              </a:rPr>
              <a:t>ы</a:t>
            </a:r>
            <a:r>
              <a:rPr sz="2400" spc="-35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у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ерн</a:t>
            </a:r>
            <a:r>
              <a:rPr sz="2400" spc="-55" dirty="0">
                <a:latin typeface="Times New Roman"/>
                <a:cs typeface="Times New Roman"/>
              </a:rPr>
              <a:t>е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МП</a:t>
            </a:r>
            <a:r>
              <a:rPr sz="2400" dirty="0">
                <a:latin typeface="Times New Roman"/>
                <a:cs typeface="Times New Roman"/>
              </a:rPr>
              <a:t>а;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989" y="5242177"/>
            <a:ext cx="395605" cy="6375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000" i="1" spc="-459" dirty="0">
                <a:latin typeface="Times New Roman"/>
                <a:cs typeface="Times New Roman"/>
              </a:rPr>
              <a:t>Т</a:t>
            </a:r>
            <a:r>
              <a:rPr sz="2900" i="1" spc="-310" dirty="0">
                <a:latin typeface="Times New Roman"/>
                <a:cs typeface="Times New Roman"/>
              </a:rPr>
              <a:t>р</a:t>
            </a:r>
            <a:endParaRPr sz="2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08177" y="1147317"/>
            <a:ext cx="812545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1665" algn="just">
              <a:lnSpc>
                <a:spcPct val="100000"/>
              </a:lnSpc>
              <a:spcBef>
                <a:spcPts val="100"/>
              </a:spcBef>
            </a:pPr>
            <a:r>
              <a:rPr sz="2400" spc="-55" dirty="0" err="1">
                <a:latin typeface="Times New Roman"/>
                <a:cs typeface="Times New Roman"/>
              </a:rPr>
              <a:t>Жол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lang="kk-KZ" sz="2400" spc="15" dirty="0">
                <a:latin typeface="Times New Roman"/>
                <a:cs typeface="Times New Roman"/>
              </a:rPr>
              <a:t>ө</a:t>
            </a:r>
            <a:r>
              <a:rPr sz="2400" spc="15" dirty="0" err="1">
                <a:latin typeface="Times New Roman"/>
                <a:cs typeface="Times New Roman"/>
              </a:rPr>
              <a:t>семінің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конструкциясын </a:t>
            </a:r>
            <a:r>
              <a:rPr sz="2400" spc="-5" dirty="0">
                <a:latin typeface="Times New Roman"/>
                <a:cs typeface="Times New Roman"/>
              </a:rPr>
              <a:t>созылу иілісі критерийі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бойынша </a:t>
            </a:r>
            <a:r>
              <a:rPr sz="2400" dirty="0">
                <a:latin typeface="Times New Roman"/>
                <a:cs typeface="Times New Roman"/>
              </a:rPr>
              <a:t>сенімділік </a:t>
            </a:r>
            <a:r>
              <a:rPr sz="2400" spc="-5" dirty="0">
                <a:latin typeface="Times New Roman"/>
                <a:cs typeface="Times New Roman"/>
              </a:rPr>
              <a:t>пен </a:t>
            </a:r>
            <a:r>
              <a:rPr sz="2400" spc="-15" dirty="0">
                <a:latin typeface="Times New Roman"/>
                <a:cs typeface="Times New Roman"/>
              </a:rPr>
              <a:t>беріктік </a:t>
            </a:r>
            <a:r>
              <a:rPr sz="2400" dirty="0">
                <a:latin typeface="Times New Roman"/>
                <a:cs typeface="Times New Roman"/>
              </a:rPr>
              <a:t>талаптарына </a:t>
            </a:r>
            <a:r>
              <a:rPr sz="2400" spc="-5" dirty="0">
                <a:latin typeface="Times New Roman"/>
                <a:cs typeface="Times New Roman"/>
              </a:rPr>
              <a:t>сәйкес </a:t>
            </a:r>
            <a:r>
              <a:rPr sz="2400" spc="-20" dirty="0">
                <a:latin typeface="Times New Roman"/>
                <a:cs typeface="Times New Roman"/>
              </a:rPr>
              <a:t>келеді,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егер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келесі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шарт</a:t>
            </a:r>
            <a:r>
              <a:rPr sz="2400" dirty="0">
                <a:latin typeface="Times New Roman"/>
                <a:cs typeface="Times New Roman"/>
              </a:rPr>
              <a:t> орындалған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жағдайда:</a:t>
            </a:r>
          </a:p>
        </p:txBody>
      </p:sp>
      <p:sp>
        <p:nvSpPr>
          <p:cNvPr id="9" name="object 9"/>
          <p:cNvSpPr/>
          <p:nvPr/>
        </p:nvSpPr>
        <p:spPr>
          <a:xfrm>
            <a:off x="4773887" y="3127315"/>
            <a:ext cx="473709" cy="0"/>
          </a:xfrm>
          <a:custGeom>
            <a:avLst/>
            <a:gdLst/>
            <a:ahLst/>
            <a:cxnLst/>
            <a:rect l="l" t="t" r="r" b="b"/>
            <a:pathLst>
              <a:path w="473710">
                <a:moveTo>
                  <a:pt x="0" y="0"/>
                </a:moveTo>
                <a:lnTo>
                  <a:pt x="473345" y="0"/>
                </a:lnTo>
              </a:path>
            </a:pathLst>
          </a:custGeom>
          <a:ln w="143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39080" y="3355713"/>
            <a:ext cx="104139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i="1" spc="10" dirty="0">
                <a:latin typeface="Times New Roman"/>
                <a:cs typeface="Times New Roman"/>
              </a:rPr>
              <a:t>r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43451" y="3085927"/>
            <a:ext cx="25336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i="1" spc="114" dirty="0">
                <a:latin typeface="Times New Roman"/>
                <a:cs typeface="Times New Roman"/>
              </a:rPr>
              <a:t>пр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81929" y="2855088"/>
            <a:ext cx="25463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i="1" spc="5" dirty="0">
                <a:latin typeface="Times New Roman"/>
                <a:cs typeface="Times New Roman"/>
              </a:rPr>
              <a:t>К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22494" y="3125548"/>
            <a:ext cx="211454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5" dirty="0">
                <a:latin typeface="Times New Roman"/>
                <a:cs typeface="Times New Roman"/>
              </a:rPr>
              <a:t>σ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52478" y="2625572"/>
            <a:ext cx="74993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4050" spc="7" baseline="-37037" dirty="0">
                <a:latin typeface="Symbol"/>
                <a:cs typeface="Symbol"/>
              </a:rPr>
              <a:t></a:t>
            </a:r>
            <a:r>
              <a:rPr sz="4050" spc="390" baseline="-37037" dirty="0">
                <a:latin typeface="Times New Roman"/>
                <a:cs typeface="Times New Roman"/>
              </a:rPr>
              <a:t> </a:t>
            </a:r>
            <a:r>
              <a:rPr sz="2700" i="1" spc="55" dirty="0">
                <a:latin typeface="Times New Roman"/>
                <a:cs typeface="Times New Roman"/>
              </a:rPr>
              <a:t>R</a:t>
            </a:r>
            <a:r>
              <a:rPr sz="2325" i="1" spc="82" baseline="-25089" dirty="0">
                <a:latin typeface="Times New Roman"/>
                <a:cs typeface="Times New Roman"/>
              </a:rPr>
              <a:t>N</a:t>
            </a:r>
            <a:endParaRPr sz="2325" baseline="-25089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8177" y="3885946"/>
            <a:ext cx="11023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Мұндағы: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0702" y="4495546"/>
            <a:ext cx="717232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5904" algn="l"/>
                <a:tab pos="823594" algn="l"/>
                <a:tab pos="2593340" algn="l"/>
                <a:tab pos="3611245" algn="l"/>
                <a:tab pos="5393055" algn="l"/>
                <a:tab pos="6256020" algn="l"/>
              </a:tabLst>
            </a:pPr>
            <a:r>
              <a:rPr sz="2000" dirty="0">
                <a:latin typeface="Times New Roman"/>
                <a:cs typeface="Times New Roman"/>
              </a:rPr>
              <a:t>-	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spc="-1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й	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</a:t>
            </a:r>
            <a:r>
              <a:rPr sz="2000" spc="-1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ри</a:t>
            </a:r>
            <a:r>
              <a:rPr sz="2000" spc="1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лын</a:t>
            </a:r>
            <a:r>
              <a:rPr sz="2000" spc="5" dirty="0">
                <a:latin typeface="Times New Roman"/>
                <a:cs typeface="Times New Roman"/>
              </a:rPr>
              <a:t>ы</a:t>
            </a:r>
            <a:r>
              <a:rPr sz="2000" dirty="0">
                <a:latin typeface="Times New Roman"/>
                <a:cs typeface="Times New Roman"/>
              </a:rPr>
              <a:t>ң	шар</a:t>
            </a:r>
            <a:r>
              <a:rPr sz="2000" spc="-15" dirty="0">
                <a:latin typeface="Times New Roman"/>
                <a:cs typeface="Times New Roman"/>
              </a:rPr>
              <a:t>ш</a:t>
            </a:r>
            <a:r>
              <a:rPr sz="2000" spc="-10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у	құбылы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10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ын	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-5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ере	</a:t>
            </a:r>
            <a:r>
              <a:rPr sz="2000" spc="-3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тыры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dirty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  <a:p>
            <a:pPr marL="230504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Times New Roman"/>
                <a:cs typeface="Times New Roman"/>
              </a:rPr>
              <a:t>қабат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материалындағы</a:t>
            </a:r>
            <a:r>
              <a:rPr sz="2000" dirty="0">
                <a:latin typeface="Times New Roman"/>
                <a:cs typeface="Times New Roman"/>
              </a:rPr>
              <a:t> ең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жоғары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созылу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кернеуі,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МПа;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24711" y="5410301"/>
            <a:ext cx="62306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 қабат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материалындағы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ең</a:t>
            </a:r>
            <a:r>
              <a:rPr sz="2000" spc="-10" dirty="0">
                <a:latin typeface="Times New Roman"/>
                <a:cs typeface="Times New Roman"/>
              </a:rPr>
              <a:t> жоғары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созылу</a:t>
            </a:r>
            <a:r>
              <a:rPr sz="2000" spc="-15" dirty="0">
                <a:latin typeface="Times New Roman"/>
                <a:cs typeface="Times New Roman"/>
              </a:rPr>
              <a:t> кернеуі,</a:t>
            </a:r>
            <a:r>
              <a:rPr sz="2000" spc="-5" dirty="0">
                <a:latin typeface="Times New Roman"/>
                <a:cs typeface="Times New Roman"/>
              </a:rPr>
              <a:t> МПа.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8769" y="4073403"/>
            <a:ext cx="39751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550" i="1" spc="15" dirty="0">
                <a:latin typeface="Times New Roman"/>
                <a:cs typeface="Times New Roman"/>
              </a:rPr>
              <a:t>R</a:t>
            </a:r>
            <a:r>
              <a:rPr sz="2100" i="1" spc="22" baseline="-27777" dirty="0">
                <a:latin typeface="Times New Roman"/>
                <a:cs typeface="Times New Roman"/>
              </a:rPr>
              <a:t>N</a:t>
            </a:r>
            <a:endParaRPr sz="2100" baseline="-27777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6468" y="5122500"/>
            <a:ext cx="1358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i="1" spc="10" dirty="0">
                <a:latin typeface="Times New Roman"/>
                <a:cs typeface="Times New Roman"/>
              </a:rPr>
              <a:t>r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6170" y="4904499"/>
            <a:ext cx="196850" cy="436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00" i="1" spc="15" dirty="0">
                <a:latin typeface="Times New Roman"/>
                <a:cs typeface="Times New Roman"/>
              </a:rPr>
              <a:t>σ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266571" y="820673"/>
            <a:ext cx="6504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Аязда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тұруға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арналған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құрылыстарды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есептеу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89351" y="1465021"/>
            <a:ext cx="45408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100"/>
              </a:spcBef>
              <a:tabLst>
                <a:tab pos="2446655" algn="l"/>
                <a:tab pos="3729990" algn="l"/>
              </a:tabLst>
            </a:pPr>
            <a:r>
              <a:rPr sz="2400" spc="-15" dirty="0">
                <a:latin typeface="Times New Roman"/>
                <a:cs typeface="Times New Roman"/>
              </a:rPr>
              <a:t>маусымдық	қатып	</a:t>
            </a:r>
            <a:r>
              <a:rPr sz="2400" dirty="0">
                <a:latin typeface="Times New Roman"/>
                <a:cs typeface="Times New Roman"/>
              </a:rPr>
              <a:t>қалуы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5" dirty="0">
                <a:latin typeface="Times New Roman"/>
                <a:cs typeface="Times New Roman"/>
              </a:rPr>
              <a:t>тудыратындықтан,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7486" y="1465021"/>
            <a:ext cx="31254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кезінде</a:t>
            </a:r>
            <a:endParaRPr sz="24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  <a:tabLst>
                <a:tab pos="1517650" algn="l"/>
                <a:tab pos="2593975" algn="l"/>
              </a:tabLst>
            </a:pP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опырақ	және	</a:t>
            </a:r>
            <a:r>
              <a:rPr sz="2400" spc="-65" dirty="0">
                <a:latin typeface="Times New Roman"/>
                <a:cs typeface="Times New Roman"/>
              </a:rPr>
              <a:t>ж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л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46303" y="1465021"/>
            <a:ext cx="20840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8784">
              <a:lnSpc>
                <a:spcPct val="100000"/>
              </a:lnSpc>
              <a:spcBef>
                <a:spcPts val="100"/>
              </a:spcBef>
            </a:pPr>
            <a:r>
              <a:rPr spc="-185" dirty="0"/>
              <a:t>Т</a:t>
            </a:r>
            <a:r>
              <a:rPr dirty="0"/>
              <a:t>оп</a:t>
            </a:r>
            <a:r>
              <a:rPr spc="-10" dirty="0"/>
              <a:t>ы</a:t>
            </a:r>
            <a:r>
              <a:rPr dirty="0"/>
              <a:t>рақ</a:t>
            </a:r>
            <a:r>
              <a:rPr spc="-10" dirty="0"/>
              <a:t>т</a:t>
            </a:r>
            <a:r>
              <a:rPr dirty="0"/>
              <a:t>ың  </a:t>
            </a:r>
            <a:r>
              <a:rPr spc="-10" dirty="0"/>
              <a:t>қолайсыздық </a:t>
            </a:r>
            <a:r>
              <a:rPr spc="-5" dirty="0"/>
              <a:t> </a:t>
            </a:r>
            <a:r>
              <a:rPr spc="-10" dirty="0"/>
              <a:t>учаскелерінде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607055" y="2196846"/>
            <a:ext cx="6064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7930" algn="l"/>
                <a:tab pos="2941955" algn="l"/>
                <a:tab pos="3948429" algn="l"/>
                <a:tab pos="4681220" algn="l"/>
                <a:tab pos="5558155" algn="l"/>
              </a:tabLst>
            </a:pPr>
            <a:r>
              <a:rPr sz="2400" dirty="0">
                <a:latin typeface="Times New Roman"/>
                <a:cs typeface="Times New Roman"/>
              </a:rPr>
              <a:t>қа</a:t>
            </a:r>
            <a:r>
              <a:rPr sz="2400" spc="-40" dirty="0">
                <a:latin typeface="Times New Roman"/>
                <a:cs typeface="Times New Roman"/>
              </a:rPr>
              <a:t>ж</a:t>
            </a:r>
            <a:r>
              <a:rPr sz="2400" dirty="0">
                <a:latin typeface="Times New Roman"/>
                <a:cs typeface="Times New Roman"/>
              </a:rPr>
              <a:t>ет</a:t>
            </a:r>
            <a:r>
              <a:rPr sz="2400" spc="-1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і	</a:t>
            </a:r>
            <a:r>
              <a:rPr sz="2400" spc="-35" dirty="0">
                <a:latin typeface="Times New Roman"/>
                <a:cs typeface="Times New Roman"/>
              </a:rPr>
              <a:t>б</a:t>
            </a:r>
            <a:r>
              <a:rPr sz="2400" dirty="0">
                <a:latin typeface="Times New Roman"/>
                <a:cs typeface="Times New Roman"/>
              </a:rPr>
              <a:t>ер</a:t>
            </a:r>
            <a:r>
              <a:rPr sz="2400" spc="5" dirty="0">
                <a:latin typeface="Times New Roman"/>
                <a:cs typeface="Times New Roman"/>
              </a:rPr>
              <a:t>і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тік</a:t>
            </a:r>
            <a:r>
              <a:rPr sz="2400" spc="-15" dirty="0">
                <a:latin typeface="Times New Roman"/>
                <a:cs typeface="Times New Roman"/>
              </a:rPr>
              <a:t>п</a:t>
            </a:r>
            <a:r>
              <a:rPr sz="2400" dirty="0">
                <a:latin typeface="Times New Roman"/>
                <a:cs typeface="Times New Roman"/>
              </a:rPr>
              <a:t>ен	қ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ар,	</a:t>
            </a:r>
            <a:r>
              <a:rPr sz="2400" spc="-65" dirty="0">
                <a:latin typeface="Times New Roman"/>
                <a:cs typeface="Times New Roman"/>
              </a:rPr>
              <a:t>ж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л	және	</a:t>
            </a:r>
            <a:r>
              <a:rPr sz="2400" spc="-40" dirty="0">
                <a:latin typeface="Times New Roman"/>
                <a:cs typeface="Times New Roman"/>
              </a:rPr>
              <a:t>ж</a:t>
            </a:r>
            <a:r>
              <a:rPr sz="2400" dirty="0">
                <a:latin typeface="Times New Roman"/>
                <a:cs typeface="Times New Roman"/>
              </a:rPr>
              <a:t>ер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pc="25" dirty="0"/>
              <a:t>т</a:t>
            </a:r>
            <a:r>
              <a:rPr lang="kk-KZ" spc="25" dirty="0"/>
              <a:t>ө</a:t>
            </a:r>
            <a:r>
              <a:rPr spc="25" dirty="0" err="1"/>
              <a:t>семесі</a:t>
            </a:r>
            <a:r>
              <a:rPr spc="-10" dirty="0"/>
              <a:t> жеткілікті</a:t>
            </a:r>
            <a:r>
              <a:rPr spc="5" dirty="0"/>
              <a:t> </a:t>
            </a:r>
            <a:r>
              <a:rPr dirty="0" err="1"/>
              <a:t>аязға</a:t>
            </a:r>
            <a:r>
              <a:rPr spc="-10" dirty="0"/>
              <a:t> </a:t>
            </a:r>
            <a:r>
              <a:rPr spc="10" dirty="0"/>
              <a:t>т</a:t>
            </a:r>
            <a:r>
              <a:rPr lang="kk-KZ" spc="10" dirty="0"/>
              <a:t>ө</a:t>
            </a:r>
            <a:r>
              <a:rPr spc="10" dirty="0" err="1"/>
              <a:t>зімділігі</a:t>
            </a:r>
            <a:r>
              <a:rPr spc="-10" dirty="0"/>
              <a:t> </a:t>
            </a:r>
            <a:r>
              <a:rPr dirty="0"/>
              <a:t>қамтамасыз</a:t>
            </a:r>
            <a:r>
              <a:rPr spc="-10" dirty="0"/>
              <a:t> </a:t>
            </a:r>
            <a:r>
              <a:rPr dirty="0"/>
              <a:t>етілуі</a:t>
            </a:r>
            <a:r>
              <a:rPr spc="-25" dirty="0"/>
              <a:t> </a:t>
            </a:r>
            <a:r>
              <a:rPr spc="-15" dirty="0"/>
              <a:t>керек.</a:t>
            </a:r>
          </a:p>
          <a:p>
            <a:pPr marL="25400" marR="17780" indent="438784" algn="r">
              <a:lnSpc>
                <a:spcPct val="100000"/>
              </a:lnSpc>
            </a:pPr>
            <a:r>
              <a:rPr spc="-10" dirty="0"/>
              <a:t>Егер</a:t>
            </a:r>
            <a:r>
              <a:rPr spc="190" dirty="0"/>
              <a:t> </a:t>
            </a:r>
            <a:r>
              <a:rPr dirty="0"/>
              <a:t>құрылымды</a:t>
            </a:r>
            <a:r>
              <a:rPr spc="190" dirty="0"/>
              <a:t> </a:t>
            </a:r>
            <a:r>
              <a:rPr spc="-25" dirty="0"/>
              <a:t>мұздату</a:t>
            </a:r>
            <a:r>
              <a:rPr spc="220" dirty="0"/>
              <a:t> </a:t>
            </a:r>
            <a:r>
              <a:rPr spc="-10" dirty="0"/>
              <a:t>кезінде</a:t>
            </a:r>
            <a:r>
              <a:rPr spc="195" dirty="0"/>
              <a:t> </a:t>
            </a:r>
            <a:r>
              <a:rPr spc="-20" dirty="0"/>
              <a:t>жолдың</a:t>
            </a:r>
            <a:r>
              <a:rPr spc="195" dirty="0"/>
              <a:t> </a:t>
            </a:r>
            <a:r>
              <a:rPr dirty="0" err="1"/>
              <a:t>жүріс</a:t>
            </a:r>
            <a:r>
              <a:rPr spc="195" dirty="0"/>
              <a:t> </a:t>
            </a:r>
            <a:r>
              <a:rPr spc="10" dirty="0"/>
              <a:t>б</a:t>
            </a:r>
            <a:r>
              <a:rPr lang="kk-KZ" spc="10" dirty="0"/>
              <a:t>ө</a:t>
            </a:r>
            <a:r>
              <a:rPr spc="10" dirty="0" err="1"/>
              <a:t>лігінің</a:t>
            </a:r>
            <a:r>
              <a:rPr spc="10" dirty="0"/>
              <a:t> </a:t>
            </a:r>
            <a:r>
              <a:rPr spc="-585" dirty="0"/>
              <a:t> </a:t>
            </a:r>
            <a:r>
              <a:rPr spc="-15" dirty="0" err="1"/>
              <a:t>толық</a:t>
            </a:r>
            <a:r>
              <a:rPr spc="150" dirty="0"/>
              <a:t> </a:t>
            </a:r>
            <a:r>
              <a:rPr spc="10" dirty="0"/>
              <a:t>к</a:t>
            </a:r>
            <a:r>
              <a:rPr lang="kk-KZ" spc="10" dirty="0"/>
              <a:t>ө</a:t>
            </a:r>
            <a:r>
              <a:rPr spc="10" dirty="0" err="1"/>
              <a:t>терілуі</a:t>
            </a:r>
            <a:r>
              <a:rPr spc="150" dirty="0"/>
              <a:t> </a:t>
            </a:r>
            <a:r>
              <a:rPr spc="-10" dirty="0"/>
              <a:t>5-кестеде</a:t>
            </a:r>
            <a:r>
              <a:rPr spc="160" dirty="0"/>
              <a:t> </a:t>
            </a:r>
            <a:r>
              <a:rPr spc="5" dirty="0"/>
              <a:t>к</a:t>
            </a:r>
            <a:r>
              <a:rPr lang="kk-KZ" spc="5" dirty="0"/>
              <a:t>ө</a:t>
            </a:r>
            <a:r>
              <a:rPr spc="5" dirty="0" err="1"/>
              <a:t>рсетілген</a:t>
            </a:r>
            <a:r>
              <a:rPr spc="160" dirty="0"/>
              <a:t> </a:t>
            </a:r>
            <a:r>
              <a:rPr spc="-5" dirty="0"/>
              <a:t>мәндерден</a:t>
            </a:r>
            <a:r>
              <a:rPr spc="165" dirty="0"/>
              <a:t> </a:t>
            </a:r>
            <a:r>
              <a:rPr dirty="0"/>
              <a:t>аспаса,</a:t>
            </a:r>
            <a:r>
              <a:rPr spc="155" dirty="0"/>
              <a:t> </a:t>
            </a:r>
            <a:r>
              <a:rPr spc="-35" dirty="0" err="1"/>
              <a:t>жол</a:t>
            </a:r>
            <a:r>
              <a:rPr spc="-35" dirty="0"/>
              <a:t> </a:t>
            </a:r>
            <a:r>
              <a:rPr spc="-585" dirty="0"/>
              <a:t> </a:t>
            </a:r>
            <a:r>
              <a:rPr spc="15" dirty="0"/>
              <a:t>т</a:t>
            </a:r>
            <a:r>
              <a:rPr lang="kk-KZ" spc="15" dirty="0"/>
              <a:t>өс</a:t>
            </a:r>
            <a:r>
              <a:rPr spc="15" dirty="0" err="1"/>
              <a:t>емесінің</a:t>
            </a:r>
            <a:r>
              <a:rPr spc="-15" dirty="0"/>
              <a:t> </a:t>
            </a:r>
            <a:r>
              <a:rPr dirty="0"/>
              <a:t>тегістігі мен</a:t>
            </a:r>
            <a:r>
              <a:rPr spc="-15" dirty="0"/>
              <a:t> </a:t>
            </a:r>
            <a:r>
              <a:rPr spc="-10" dirty="0"/>
              <a:t>қолдану</a:t>
            </a:r>
            <a:r>
              <a:rPr spc="15" dirty="0"/>
              <a:t> </a:t>
            </a:r>
            <a:r>
              <a:rPr spc="-5" dirty="0"/>
              <a:t>ұзақтылығына</a:t>
            </a:r>
            <a:r>
              <a:rPr spc="15" dirty="0"/>
              <a:t> </a:t>
            </a:r>
            <a:r>
              <a:rPr spc="5" dirty="0"/>
              <a:t>әсер</a:t>
            </a:r>
            <a:r>
              <a:rPr spc="-10" dirty="0"/>
              <a:t> </a:t>
            </a:r>
            <a:r>
              <a:rPr dirty="0"/>
              <a:t>етпейді.</a:t>
            </a:r>
          </a:p>
          <a:p>
            <a:pPr marL="25400" marR="18415" indent="438784">
              <a:lnSpc>
                <a:spcPct val="100000"/>
              </a:lnSpc>
              <a:spcBef>
                <a:spcPts val="5"/>
              </a:spcBef>
              <a:tabLst>
                <a:tab pos="1543050" algn="l"/>
                <a:tab pos="2430145" algn="l"/>
                <a:tab pos="4212590" algn="l"/>
                <a:tab pos="5375275" algn="l"/>
                <a:tab pos="6116320" algn="l"/>
                <a:tab pos="7469505" algn="l"/>
              </a:tabLst>
            </a:pPr>
            <a:r>
              <a:rPr spc="-105" dirty="0"/>
              <a:t>К</a:t>
            </a:r>
            <a:r>
              <a:rPr dirty="0"/>
              <a:t>ел</a:t>
            </a:r>
            <a:r>
              <a:rPr spc="65" dirty="0"/>
              <a:t>е</a:t>
            </a:r>
            <a:r>
              <a:rPr dirty="0"/>
              <a:t>сі	ш</a:t>
            </a:r>
            <a:r>
              <a:rPr spc="-10" dirty="0"/>
              <a:t>а</a:t>
            </a:r>
            <a:r>
              <a:rPr spc="-40" dirty="0"/>
              <a:t>р</a:t>
            </a:r>
            <a:r>
              <a:rPr dirty="0"/>
              <a:t>т	орынд</a:t>
            </a:r>
            <a:r>
              <a:rPr spc="30" dirty="0"/>
              <a:t>а</a:t>
            </a:r>
            <a:r>
              <a:rPr spc="-5" dirty="0"/>
              <a:t>лға</a:t>
            </a:r>
            <a:r>
              <a:rPr dirty="0"/>
              <a:t>н	жағдай	</a:t>
            </a:r>
            <a:r>
              <a:rPr spc="-65" dirty="0"/>
              <a:t>ж</a:t>
            </a:r>
            <a:r>
              <a:rPr spc="-40" dirty="0"/>
              <a:t>о</a:t>
            </a:r>
            <a:r>
              <a:rPr dirty="0"/>
              <a:t>л	т</a:t>
            </a:r>
            <a:r>
              <a:rPr lang="kk-KZ" spc="65" dirty="0"/>
              <a:t>ө</a:t>
            </a:r>
            <a:r>
              <a:rPr spc="85" dirty="0" err="1"/>
              <a:t>с</a:t>
            </a:r>
            <a:r>
              <a:rPr dirty="0" err="1"/>
              <a:t>е</a:t>
            </a:r>
            <a:r>
              <a:rPr spc="5" dirty="0" err="1"/>
              <a:t>м</a:t>
            </a:r>
            <a:r>
              <a:rPr spc="60" dirty="0" err="1"/>
              <a:t>е</a:t>
            </a:r>
            <a:r>
              <a:rPr spc="-10" dirty="0" err="1"/>
              <a:t>с</a:t>
            </a:r>
            <a:r>
              <a:rPr dirty="0" err="1"/>
              <a:t>і</a:t>
            </a:r>
            <a:r>
              <a:rPr dirty="0"/>
              <a:t>	</a:t>
            </a:r>
            <a:r>
              <a:rPr dirty="0" err="1"/>
              <a:t>а</a:t>
            </a:r>
            <a:r>
              <a:rPr spc="-10" dirty="0" err="1"/>
              <a:t>я</a:t>
            </a:r>
            <a:r>
              <a:rPr dirty="0" err="1"/>
              <a:t>зға</a:t>
            </a:r>
            <a:r>
              <a:rPr dirty="0"/>
              <a:t>  </a:t>
            </a:r>
            <a:r>
              <a:rPr spc="15" dirty="0"/>
              <a:t>т</a:t>
            </a:r>
            <a:r>
              <a:rPr lang="kk-KZ" spc="15" dirty="0"/>
              <a:t>ө</a:t>
            </a:r>
            <a:r>
              <a:rPr spc="15" dirty="0" err="1"/>
              <a:t>зімді</a:t>
            </a:r>
            <a:r>
              <a:rPr spc="-5" dirty="0"/>
              <a:t> </a:t>
            </a:r>
            <a:r>
              <a:rPr spc="-10" dirty="0"/>
              <a:t>болып</a:t>
            </a:r>
            <a:r>
              <a:rPr spc="5" dirty="0"/>
              <a:t> </a:t>
            </a:r>
            <a:r>
              <a:rPr dirty="0"/>
              <a:t>саналады:</a:t>
            </a:r>
          </a:p>
          <a:p>
            <a:pPr marL="248285" algn="ctr">
              <a:lnSpc>
                <a:spcPts val="3210"/>
              </a:lnSpc>
            </a:pPr>
            <a:r>
              <a:rPr sz="4500" i="1" spc="30" baseline="13888" dirty="0">
                <a:latin typeface="Times New Roman"/>
                <a:cs typeface="Times New Roman"/>
              </a:rPr>
              <a:t>l</a:t>
            </a:r>
            <a:r>
              <a:rPr sz="1750" i="1" spc="20" dirty="0">
                <a:latin typeface="Times New Roman"/>
                <a:cs typeface="Times New Roman"/>
              </a:rPr>
              <a:t>пуч</a:t>
            </a:r>
            <a:r>
              <a:rPr sz="1750" i="1" spc="65" dirty="0">
                <a:latin typeface="Times New Roman"/>
                <a:cs typeface="Times New Roman"/>
              </a:rPr>
              <a:t> </a:t>
            </a:r>
            <a:r>
              <a:rPr sz="4500" spc="22" baseline="13888" dirty="0">
                <a:latin typeface="Symbol"/>
                <a:cs typeface="Symbol"/>
              </a:rPr>
              <a:t></a:t>
            </a:r>
            <a:r>
              <a:rPr sz="4500" spc="-240" baseline="13888" dirty="0"/>
              <a:t> </a:t>
            </a:r>
            <a:r>
              <a:rPr sz="4500" i="1" spc="15" baseline="13888" dirty="0">
                <a:latin typeface="Times New Roman"/>
                <a:cs typeface="Times New Roman"/>
              </a:rPr>
              <a:t>l</a:t>
            </a:r>
            <a:r>
              <a:rPr sz="1750" i="1" spc="10" dirty="0">
                <a:latin typeface="Times New Roman"/>
                <a:cs typeface="Times New Roman"/>
              </a:rPr>
              <a:t>доп</a:t>
            </a:r>
            <a:endParaRPr sz="175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336" y="5033898"/>
            <a:ext cx="1035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nstantia"/>
                <a:cs typeface="Constantia"/>
              </a:rPr>
              <a:t>М</a:t>
            </a:r>
            <a:r>
              <a:rPr sz="1800" spc="-5" dirty="0">
                <a:latin typeface="Times New Roman"/>
                <a:cs typeface="Times New Roman"/>
              </a:rPr>
              <a:t>ұ</a:t>
            </a:r>
            <a:r>
              <a:rPr sz="1800" spc="-5" dirty="0">
                <a:latin typeface="Constantia"/>
                <a:cs typeface="Constantia"/>
              </a:rPr>
              <a:t>нда</a:t>
            </a:r>
            <a:r>
              <a:rPr sz="1800" spc="-5" dirty="0">
                <a:latin typeface="Times New Roman"/>
                <a:cs typeface="Times New Roman"/>
              </a:rPr>
              <a:t>ғ</a:t>
            </a:r>
            <a:r>
              <a:rPr sz="1800" spc="-5" dirty="0">
                <a:latin typeface="Constantia"/>
                <a:cs typeface="Constantia"/>
              </a:rPr>
              <a:t>ы: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39366" y="5582513"/>
            <a:ext cx="5711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-</a:t>
            </a:r>
            <a:r>
              <a:rPr sz="1800" spc="-50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топыра</a:t>
            </a:r>
            <a:r>
              <a:rPr sz="1800" spc="-5" dirty="0">
                <a:latin typeface="Times New Roman"/>
                <a:cs typeface="Times New Roman"/>
              </a:rPr>
              <a:t>қ</a:t>
            </a:r>
            <a:r>
              <a:rPr sz="1800" spc="-5" dirty="0">
                <a:latin typeface="Constantia"/>
                <a:cs typeface="Constantia"/>
              </a:rPr>
              <a:t>ты</a:t>
            </a:r>
            <a:r>
              <a:rPr sz="1800" spc="-70" dirty="0">
                <a:latin typeface="Constantia"/>
                <a:cs typeface="Constantia"/>
              </a:rPr>
              <a:t> </a:t>
            </a:r>
            <a:r>
              <a:rPr sz="1800" spc="-10" dirty="0">
                <a:latin typeface="Constantia"/>
                <a:cs typeface="Constantia"/>
              </a:rPr>
              <a:t>суббатырды</a:t>
            </a:r>
            <a:r>
              <a:rPr sz="1800" spc="-10" dirty="0">
                <a:latin typeface="Times New Roman"/>
                <a:cs typeface="Times New Roman"/>
              </a:rPr>
              <a:t>ң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onstantia"/>
                <a:cs typeface="Constantia"/>
              </a:rPr>
              <a:t>есептелген</a:t>
            </a:r>
            <a:r>
              <a:rPr sz="1800" spc="-4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(к</a:t>
            </a:r>
            <a:r>
              <a:rPr sz="1800" spc="-5" dirty="0">
                <a:latin typeface="Times New Roman"/>
                <a:cs typeface="Times New Roman"/>
              </a:rPr>
              <a:t>ү</a:t>
            </a:r>
            <a:r>
              <a:rPr sz="1800" spc="-5" dirty="0">
                <a:latin typeface="Constantia"/>
                <a:cs typeface="Constantia"/>
              </a:rPr>
              <a:t>тілетін)</a:t>
            </a:r>
            <a:r>
              <a:rPr sz="1800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к</a:t>
            </a:r>
            <a:r>
              <a:rPr sz="1800" spc="-5" dirty="0">
                <a:latin typeface="Times New Roman"/>
                <a:cs typeface="Times New Roman"/>
              </a:rPr>
              <a:t>ү</a:t>
            </a:r>
            <a:r>
              <a:rPr sz="1800" spc="-5" dirty="0">
                <a:latin typeface="Constantia"/>
                <a:cs typeface="Constantia"/>
              </a:rPr>
              <a:t>ші;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39366" y="6131153"/>
            <a:ext cx="6237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nstantia"/>
                <a:cs typeface="Constantia"/>
              </a:rPr>
              <a:t>-</a:t>
            </a:r>
            <a:r>
              <a:rPr sz="1800" spc="-30" dirty="0">
                <a:latin typeface="Constantia"/>
                <a:cs typeface="Constantia"/>
              </a:rPr>
              <a:t> </a:t>
            </a:r>
            <a:r>
              <a:rPr sz="1800" spc="-10" dirty="0">
                <a:latin typeface="Constantia"/>
                <a:cs typeface="Constantia"/>
              </a:rPr>
              <a:t>берілген</a:t>
            </a:r>
            <a:r>
              <a:rPr sz="1800" spc="-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құ</a:t>
            </a:r>
            <a:r>
              <a:rPr sz="1800" spc="-5" dirty="0">
                <a:latin typeface="Constantia"/>
                <a:cs typeface="Constantia"/>
              </a:rPr>
              <a:t>рылыс</a:t>
            </a:r>
            <a:r>
              <a:rPr sz="1800" spc="-30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ү</a:t>
            </a:r>
            <a:r>
              <a:rPr sz="1800" spc="-5" dirty="0">
                <a:latin typeface="Constantia"/>
                <a:cs typeface="Constantia"/>
              </a:rPr>
              <a:t>шін</a:t>
            </a:r>
            <a:r>
              <a:rPr sz="1800" spc="-40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топыра</a:t>
            </a:r>
            <a:r>
              <a:rPr sz="1800" spc="-5" dirty="0">
                <a:latin typeface="Times New Roman"/>
                <a:cs typeface="Times New Roman"/>
              </a:rPr>
              <a:t>қ</a:t>
            </a:r>
            <a:r>
              <a:rPr sz="1800" spc="-5" dirty="0">
                <a:latin typeface="Constantia"/>
                <a:cs typeface="Constantia"/>
              </a:rPr>
              <a:t>ты</a:t>
            </a:r>
            <a:r>
              <a:rPr sz="1800" spc="-5" dirty="0">
                <a:latin typeface="Times New Roman"/>
                <a:cs typeface="Times New Roman"/>
              </a:rPr>
              <a:t>ң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м</a:t>
            </a:r>
            <a:r>
              <a:rPr sz="1800" spc="-5" dirty="0">
                <a:latin typeface="Times New Roman"/>
                <a:cs typeface="Times New Roman"/>
              </a:rPr>
              <a:t>ү</a:t>
            </a:r>
            <a:r>
              <a:rPr sz="1800" spc="-5" dirty="0">
                <a:latin typeface="Constantia"/>
                <a:cs typeface="Constantia"/>
              </a:rPr>
              <a:t>мкін</a:t>
            </a:r>
            <a:r>
              <a:rPr sz="1800" spc="-65" dirty="0">
                <a:latin typeface="Constantia"/>
                <a:cs typeface="Constantia"/>
              </a:rPr>
              <a:t> </a:t>
            </a:r>
            <a:r>
              <a:rPr sz="1800" spc="-25" dirty="0">
                <a:latin typeface="Constantia"/>
                <a:cs typeface="Constantia"/>
              </a:rPr>
              <a:t>болатын</a:t>
            </a:r>
            <a:r>
              <a:rPr sz="1800" spc="10" dirty="0">
                <a:latin typeface="Constantia"/>
                <a:cs typeface="Constantia"/>
              </a:rPr>
              <a:t> </a:t>
            </a:r>
            <a:r>
              <a:rPr sz="1800" spc="-10" dirty="0">
                <a:latin typeface="Constantia"/>
                <a:cs typeface="Constantia"/>
              </a:rPr>
              <a:t>ісінуі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026" y="5468245"/>
            <a:ext cx="495934" cy="1007744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365"/>
              </a:spcBef>
            </a:pPr>
            <a:r>
              <a:rPr sz="2925" i="1" spc="89" baseline="17094" dirty="0">
                <a:latin typeface="Times New Roman"/>
                <a:cs typeface="Times New Roman"/>
              </a:rPr>
              <a:t>l</a:t>
            </a:r>
            <a:r>
              <a:rPr sz="1350" i="1" spc="60" dirty="0">
                <a:latin typeface="Times New Roman"/>
                <a:cs typeface="Times New Roman"/>
              </a:rPr>
              <a:t>пуч</a:t>
            </a:r>
            <a:endParaRPr sz="13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425"/>
              </a:spcBef>
            </a:pPr>
            <a:r>
              <a:rPr sz="3375" i="1" spc="120" baseline="16049" dirty="0">
                <a:latin typeface="Times New Roman"/>
                <a:cs typeface="Times New Roman"/>
              </a:rPr>
              <a:t>l</a:t>
            </a:r>
            <a:r>
              <a:rPr sz="1550" i="1" spc="80" dirty="0">
                <a:latin typeface="Times New Roman"/>
                <a:cs typeface="Times New Roman"/>
              </a:rPr>
              <a:t>доп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676515" y="712089"/>
            <a:ext cx="733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5-</a:t>
            </a:r>
            <a:r>
              <a:rPr sz="1800" spc="-50" dirty="0">
                <a:latin typeface="Times New Roman"/>
                <a:cs typeface="Times New Roman"/>
              </a:rPr>
              <a:t>к</a:t>
            </a:r>
            <a:r>
              <a:rPr sz="1800" spc="50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е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6580"/>
              </p:ext>
            </p:extLst>
          </p:nvPr>
        </p:nvGraphicFramePr>
        <p:xfrm>
          <a:off x="245173" y="1233169"/>
          <a:ext cx="8641715" cy="52365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639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850" dirty="0">
                        <a:latin typeface="Times New Roman"/>
                        <a:cs typeface="Times New Roman"/>
                      </a:endParaRPr>
                    </a:p>
                    <a:p>
                      <a:pPr marL="1142365" marR="316865" indent="-820419">
                        <a:lnSpc>
                          <a:spcPct val="114999"/>
                        </a:lnSpc>
                      </a:pPr>
                      <a:r>
                        <a:rPr sz="2400" spc="-55" dirty="0" err="1">
                          <a:latin typeface="Times New Roman"/>
                          <a:cs typeface="Times New Roman"/>
                        </a:rPr>
                        <a:t>Жол</a:t>
                      </a:r>
                      <a:r>
                        <a:rPr sz="2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kk-KZ" sz="2400" spc="15" dirty="0">
                          <a:latin typeface="Times New Roman"/>
                          <a:cs typeface="Times New Roman"/>
                        </a:rPr>
                        <a:t>ө</a:t>
                      </a:r>
                      <a:r>
                        <a:rPr sz="2400" spc="15" dirty="0" err="1">
                          <a:latin typeface="Times New Roman"/>
                          <a:cs typeface="Times New Roman"/>
                        </a:rPr>
                        <a:t>семесінің</a:t>
                      </a:r>
                      <a:r>
                        <a:rPr sz="2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түрі</a:t>
                      </a: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349250">
                        <a:lnSpc>
                          <a:spcPct val="100000"/>
                        </a:lnSpc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Жамылғы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түрі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450" dirty="0">
                        <a:latin typeface="Times New Roman"/>
                        <a:cs typeface="Times New Roman"/>
                      </a:endParaRPr>
                    </a:p>
                    <a:p>
                      <a:pPr marL="502284" marR="495300" algn="ctr">
                        <a:lnSpc>
                          <a:spcPct val="100000"/>
                        </a:lnSpc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Рұқсат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етілген</a:t>
                      </a:r>
                      <a:r>
                        <a:rPr sz="2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мәні </a:t>
                      </a:r>
                      <a:r>
                        <a:rPr sz="2400" spc="-5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 err="1">
                          <a:latin typeface="Times New Roman"/>
                          <a:cs typeface="Times New Roman"/>
                        </a:rPr>
                        <a:t>аяздың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1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lang="kk-KZ" sz="2400" spc="15" dirty="0">
                          <a:latin typeface="Times New Roman"/>
                          <a:cs typeface="Times New Roman"/>
                        </a:rPr>
                        <a:t>ө</a:t>
                      </a:r>
                      <a:r>
                        <a:rPr sz="2400" spc="15" dirty="0" err="1">
                          <a:latin typeface="Times New Roman"/>
                          <a:cs typeface="Times New Roman"/>
                        </a:rPr>
                        <a:t>терілуі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  <a:p>
                      <a:pPr marL="21971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2625" i="1" spc="67" baseline="19047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доп,</a:t>
                      </a:r>
                      <a:r>
                        <a:rPr sz="1400" spc="45" dirty="0">
                          <a:latin typeface="Times New Roman"/>
                          <a:cs typeface="Times New Roman"/>
                        </a:rPr>
                        <a:t>cм</a:t>
                      </a:r>
                      <a:r>
                        <a:rPr sz="1400" i="1" spc="45" dirty="0">
                          <a:latin typeface="Times New Roman"/>
                          <a:cs typeface="Times New Roman"/>
                        </a:rPr>
                        <a:t>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807"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Елордалық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283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Капитальный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1935"/>
                        </a:spcBef>
                      </a:pP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Жетілдірілген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57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93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57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8448">
                <a:tc>
                  <a:txBody>
                    <a:bodyPr/>
                    <a:lstStyle/>
                    <a:p>
                      <a:pPr marL="521334" marR="459740" indent="-55244">
                        <a:lnSpc>
                          <a:spcPct val="114999"/>
                        </a:lnSpc>
                        <a:spcBef>
                          <a:spcPts val="20"/>
                        </a:spcBef>
                      </a:pPr>
                      <a:r>
                        <a:rPr sz="2400" spc="-12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ең</a:t>
                      </a:r>
                      <a:r>
                        <a:rPr sz="2400" spc="5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лд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етіл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ен 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Облегченный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245110">
                        <a:lnSpc>
                          <a:spcPct val="100000"/>
                        </a:lnSpc>
                      </a:pP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Жетілдірілген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74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lang="kk-KZ" sz="2400" spc="-10" dirty="0">
                          <a:latin typeface="Times New Roman"/>
                          <a:cs typeface="Times New Roman"/>
                        </a:rPr>
                        <a:t>Ө</a:t>
                      </a:r>
                      <a:r>
                        <a:rPr sz="2400" spc="-10" dirty="0" err="1">
                          <a:latin typeface="Times New Roman"/>
                          <a:cs typeface="Times New Roman"/>
                        </a:rPr>
                        <a:t>тпелі</a:t>
                      </a:r>
                      <a:r>
                        <a:rPr lang="kk-KZ" sz="2400" spc="-10" dirty="0">
                          <a:latin typeface="Times New Roman"/>
                          <a:cs typeface="Times New Roman"/>
                        </a:rPr>
                        <a:t> 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Переходный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100" dirty="0">
                        <a:latin typeface="Times New Roman"/>
                        <a:cs typeface="Times New Roman"/>
                      </a:endParaRPr>
                    </a:p>
                    <a:p>
                      <a:pPr marL="7073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kk-KZ" sz="2400" spc="-10" dirty="0">
                          <a:latin typeface="Times New Roman"/>
                          <a:cs typeface="Times New Roman"/>
                        </a:rPr>
                        <a:t>Ө</a:t>
                      </a:r>
                      <a:r>
                        <a:rPr sz="2400" spc="-10" dirty="0" err="1">
                          <a:latin typeface="Times New Roman"/>
                          <a:cs typeface="Times New Roman"/>
                        </a:rPr>
                        <a:t>тпелі</a:t>
                      </a:r>
                      <a:r>
                        <a:rPr lang="kk-KZ" sz="2400" spc="-10" dirty="0">
                          <a:latin typeface="Times New Roman"/>
                          <a:cs typeface="Times New Roman"/>
                        </a:rPr>
                        <a:t> 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31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9" y="0"/>
            <a:ext cx="9145905" cy="6858000"/>
            <a:chOff x="-749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"/>
              <a:ext cx="9143999" cy="102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0007" y="0"/>
              <a:ext cx="4743992" cy="6000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505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749" y="52451"/>
              <a:ext cx="9145638" cy="9017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0384" y="980774"/>
            <a:ext cx="8894826" cy="57605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2104</Words>
  <Application>Microsoft Office PowerPoint</Application>
  <PresentationFormat>Экран (4:3)</PresentationFormat>
  <Paragraphs>314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Calibri</vt:lpstr>
      <vt:lpstr>Cambria Math</vt:lpstr>
      <vt:lpstr>Constantia</vt:lpstr>
      <vt:lpstr>Symbol</vt:lpstr>
      <vt:lpstr>Times New Roman</vt:lpstr>
      <vt:lpstr>Verdana</vt:lpstr>
      <vt:lpstr>Office Theme</vt:lpstr>
      <vt:lpstr>Презентация PowerPoint</vt:lpstr>
      <vt:lpstr>Автомобиль жолын жобалау  келесі сатыдан тұрады:</vt:lpstr>
      <vt:lpstr>Карта бетіне А нүктесінен Б нүктесіне бағытталған  болашақ автомобиль жолының жобасы көрсетілген</vt:lpstr>
      <vt:lpstr>Айналу бұрыштарының, түзулер мен қисықтардың тізімін құру</vt:lpstr>
      <vt:lpstr>Ауыспалы қисықтың көрінісі</vt:lpstr>
      <vt:lpstr>Айналу  бұрышының жоспардағы  радиусы 2000 м немесе  одан кем болған жағдайда ауысу қисықтары (переходной</vt:lpstr>
      <vt:lpstr>Толық дөңгелектеу элементтерінің  элементтерін келесі формулалар анықтайды:</vt:lpstr>
      <vt:lpstr>Презентация PowerPoint</vt:lpstr>
      <vt:lpstr>Презентация PowerPoint</vt:lpstr>
      <vt:lpstr>Презентация PowerPoint</vt:lpstr>
      <vt:lpstr>Жердің жұмыс белгісі (hрук)</vt:lpstr>
      <vt:lpstr>Қар жамылғысының есептік деңгейінен үйінді жиегінің көтерілу биіктігі</vt:lpstr>
      <vt:lpstr>Презентация PowerPoint</vt:lpstr>
      <vt:lpstr>Презентация PowerPoint</vt:lpstr>
      <vt:lpstr>Презентация PowerPoint</vt:lpstr>
      <vt:lpstr>Презентация PowerPoint</vt:lpstr>
      <vt:lpstr>Беткейлердің алгебралық айырмасын анықтаймыз (белгілерді ескере  отырып)</vt:lpstr>
      <vt:lpstr>Сынықтарға қисықтарды енгіземіз. Нормативті мәліметтерге сәйкес қисық радиусын минимумнан кем емес таңдаймыз.</vt:lpstr>
      <vt:lpstr>Hпослед = Нпред + il</vt:lpstr>
      <vt:lpstr>Автокөліктің бірқалыпты қозғалысын қамтамасыз ету  үшін әр түрлі көлбеуі бар жобалау сызығының сегменттері  тік қисық сызықтармен біріктірілген. Тік қисық сызықтар -  еңіс және дөңес.</vt:lpstr>
      <vt:lpstr>Жер төсемесінің көлденең қимасын жобалау</vt:lpstr>
      <vt:lpstr>Презентация PowerPoint</vt:lpstr>
      <vt:lpstr>Презентация PowerPoint</vt:lpstr>
      <vt:lpstr>Презентация PowerPoint</vt:lpstr>
      <vt:lpstr> Ер</vt:lpstr>
      <vt:lpstr>Презентация PowerPoint</vt:lpstr>
      <vt:lpstr>Презентация PowerPoint</vt:lpstr>
      <vt:lpstr>Топырақтың  қолайсыздық  учаскелерінде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Практическое занятие   Продольный профиль</dc:title>
  <dc:creator>user</dc:creator>
  <cp:lastModifiedBy>ABakirbaeva@outlook.com</cp:lastModifiedBy>
  <cp:revision>3</cp:revision>
  <dcterms:created xsi:type="dcterms:W3CDTF">2022-02-16T02:18:27Z</dcterms:created>
  <dcterms:modified xsi:type="dcterms:W3CDTF">2022-02-23T02:40:07Z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2020-04-03T00:00:00Z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2022-02-16T00:00:00Z</vt:filetime>
  </property>
</Properties>
</file>